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312" r:id="rId2"/>
    <p:sldId id="256" r:id="rId3"/>
    <p:sldId id="257" r:id="rId4"/>
    <p:sldId id="274" r:id="rId5"/>
    <p:sldId id="308" r:id="rId6"/>
    <p:sldId id="273" r:id="rId7"/>
    <p:sldId id="275" r:id="rId8"/>
    <p:sldId id="293" r:id="rId9"/>
    <p:sldId id="295" r:id="rId10"/>
    <p:sldId id="278" r:id="rId11"/>
    <p:sldId id="279" r:id="rId12"/>
    <p:sldId id="307" r:id="rId13"/>
    <p:sldId id="294" r:id="rId14"/>
    <p:sldId id="297" r:id="rId15"/>
    <p:sldId id="296" r:id="rId16"/>
    <p:sldId id="305" r:id="rId17"/>
    <p:sldId id="306" r:id="rId18"/>
    <p:sldId id="280" r:id="rId19"/>
    <p:sldId id="281" r:id="rId20"/>
    <p:sldId id="309" r:id="rId21"/>
    <p:sldId id="310" r:id="rId22"/>
  </p:sldIdLst>
  <p:sldSz cx="12192000" cy="6858000"/>
  <p:notesSz cx="6858000" cy="9144000"/>
  <p:embeddedFontLst>
    <p:embeddedFont>
      <p:font typeface="Baskerville Old Face" panose="02020602080505020303" pitchFamily="18" charset="0"/>
      <p:regular r:id="rId24"/>
    </p:embeddedFont>
    <p:embeddedFont>
      <p:font typeface="Cambria" panose="02040503050406030204" pitchFamily="18" charset="0"/>
      <p:regular r:id="rId25"/>
      <p:bold r:id="rId26"/>
      <p:italic r:id="rId27"/>
      <p:boldItalic r:id="rId28"/>
    </p:embeddedFont>
    <p:embeddedFont>
      <p:font typeface="Corsiva" panose="020B0604020202020204" charset="0"/>
      <p:regular r:id="rId29"/>
      <p:bold r:id="rId30"/>
      <p:italic r:id="rId31"/>
      <p:boldItalic r:id="rId32"/>
    </p:embeddedFont>
    <p:embeddedFont>
      <p:font typeface="Times" panose="02020603050405020304"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4BBEE0-8456-495F-A1FC-F6D0E4B40D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94660"/>
  </p:normalViewPr>
  <p:slideViewPr>
    <p:cSldViewPr snapToGrid="0" showGuides="1">
      <p:cViewPr varScale="1">
        <p:scale>
          <a:sx n="80" d="100"/>
          <a:sy n="80" d="100"/>
        </p:scale>
        <p:origin x="53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136880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karnatakawater.gov.in/kaveri-river-basin/"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www.sciencedirect.com/science/article/abs/pii/S1364815217305998" TargetMode="External"/><Relationship Id="rId5" Type="http://schemas.openxmlformats.org/officeDocument/2006/relationships/hyperlink" Target="https://www.tandfonline.com/doi/abs/10.1080/1573062X.2019.1579128" TargetMode="External"/><Relationship Id="rId4" Type="http://schemas.openxmlformats.org/officeDocument/2006/relationships/hyperlink" Target="https://www.sciencedirect.com/science/article/abs/pii/S004313542030123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8965"/>
            <a:ext cx="12192000" cy="6858000"/>
          </a:xfrm>
          <a:prstGeom prst="rect">
            <a:avLst/>
          </a:prstGeom>
          <a:solidFill>
            <a:srgbClr val="09151A">
              <a:alpha val="75000"/>
            </a:srgbClr>
          </a:solidFill>
        </p:spPr>
      </p:sp>
      <p:pic>
        <p:nvPicPr>
          <p:cNvPr id="4" name="Image 1" descr="preencoded.png"/>
          <p:cNvPicPr>
            <a:picLocks noChangeAspect="1"/>
          </p:cNvPicPr>
          <p:nvPr/>
        </p:nvPicPr>
        <p:blipFill>
          <a:blip r:embed="rId4"/>
          <a:stretch>
            <a:fillRect/>
          </a:stretch>
        </p:blipFill>
        <p:spPr>
          <a:xfrm>
            <a:off x="-6350" y="0"/>
            <a:ext cx="4572000" cy="6858000"/>
          </a:xfrm>
          <a:prstGeom prst="rect">
            <a:avLst/>
          </a:prstGeom>
        </p:spPr>
      </p:pic>
      <p:sp>
        <p:nvSpPr>
          <p:cNvPr id="5" name="Text 1"/>
          <p:cNvSpPr/>
          <p:nvPr/>
        </p:nvSpPr>
        <p:spPr>
          <a:xfrm>
            <a:off x="5104968" y="1352550"/>
            <a:ext cx="4572000" cy="614397"/>
          </a:xfrm>
          <a:prstGeom prst="rect">
            <a:avLst/>
          </a:prstGeom>
          <a:noFill/>
        </p:spPr>
        <p:txBody>
          <a:bodyPr wrap="none" rtlCol="0" anchor="t"/>
          <a:lstStyle/>
          <a:p>
            <a:pPr marL="0" indent="0">
              <a:lnSpc>
                <a:spcPts val="4970"/>
              </a:lnSpc>
              <a:buNone/>
            </a:pPr>
            <a:r>
              <a:rPr lang="en-US" sz="4500" dirty="0">
                <a:solidFill>
                  <a:srgbClr val="F5F0F0"/>
                </a:solidFill>
                <a:latin typeface="Baskerville Old Face" panose="02020602080505020303" pitchFamily="18" charset="0"/>
                <a:ea typeface="adonis-web" pitchFamily="34" charset="-122"/>
                <a:cs typeface="adonis-web" pitchFamily="34" charset="-120"/>
              </a:rPr>
              <a:t>Problem Statement</a:t>
            </a:r>
            <a:endParaRPr lang="en-US" sz="4500" dirty="0">
              <a:latin typeface="Baskerville Old Face" panose="02020602080505020303" pitchFamily="18" charset="0"/>
            </a:endParaRPr>
          </a:p>
        </p:txBody>
      </p:sp>
      <p:sp>
        <p:nvSpPr>
          <p:cNvPr id="6" name="Text 2"/>
          <p:cNvSpPr/>
          <p:nvPr/>
        </p:nvSpPr>
        <p:spPr>
          <a:xfrm>
            <a:off x="5072873" y="2698376"/>
            <a:ext cx="6611903" cy="2922494"/>
          </a:xfrm>
          <a:prstGeom prst="rect">
            <a:avLst/>
          </a:prstGeom>
          <a:noFill/>
        </p:spPr>
        <p:txBody>
          <a:bodyPr wrap="square" rtlCol="0" anchor="t"/>
          <a:lstStyle/>
          <a:p>
            <a:pPr marL="0" indent="0">
              <a:buNone/>
            </a:pPr>
            <a:r>
              <a:rPr lang="en-US" sz="2335" dirty="0">
                <a:solidFill>
                  <a:srgbClr val="E2E6E9"/>
                </a:solidFill>
                <a:latin typeface="Times New Roman" panose="02020603050405020304" pitchFamily="18" charset="0"/>
                <a:ea typeface="adonis-web" pitchFamily="34" charset="-122"/>
                <a:cs typeface="Times New Roman" panose="02020603050405020304" pitchFamily="18" charset="0"/>
              </a:rPr>
              <a:t>The Kaveri river is a crucial source of water for the states of Karnataka and Tamil Nadu. However, the management and distribution of Kaveri river water has been a longstanding issue between the two states. The goal is to develop an AI-powered water monitoring and distribution system to efficiently manage the water levels and ensure fair allocation to both states based on their needs and population.</a:t>
            </a:r>
            <a:endParaRPr lang="en-US" sz="2335"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259CBD7-EBA8-FBA4-E40B-41B02E8B2EE0}"/>
              </a:ext>
            </a:extLst>
          </p:cNvPr>
          <p:cNvPicPr>
            <a:picLocks noChangeAspect="1"/>
          </p:cNvPicPr>
          <p:nvPr/>
        </p:nvPicPr>
        <p:blipFill>
          <a:blip r:embed="rId5"/>
          <a:stretch>
            <a:fillRect/>
          </a:stretch>
        </p:blipFill>
        <p:spPr>
          <a:xfrm>
            <a:off x="-1" y="0"/>
            <a:ext cx="12198351" cy="6858000"/>
          </a:xfrm>
          <a:prstGeom prst="rect">
            <a:avLst/>
          </a:prstGeom>
        </p:spPr>
      </p:pic>
    </p:spTree>
    <p:extLst>
      <p:ext uri="{BB962C8B-B14F-4D97-AF65-F5344CB8AC3E}">
        <p14:creationId xmlns:p14="http://schemas.microsoft.com/office/powerpoint/2010/main" val="1387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75000"/>
            </a:srgbClr>
          </a:solidFill>
        </p:spPr>
      </p:sp>
      <p:sp>
        <p:nvSpPr>
          <p:cNvPr id="4" name="Text 1"/>
          <p:cNvSpPr/>
          <p:nvPr/>
        </p:nvSpPr>
        <p:spPr>
          <a:xfrm>
            <a:off x="864954" y="234111"/>
            <a:ext cx="7601943" cy="525958"/>
          </a:xfrm>
          <a:prstGeom prst="rect">
            <a:avLst/>
          </a:prstGeom>
          <a:noFill/>
        </p:spPr>
        <p:txBody>
          <a:bodyPr wrap="none" rtlCol="0" anchor="t"/>
          <a:lstStyle/>
          <a:p>
            <a:pPr marL="0" indent="0">
              <a:lnSpc>
                <a:spcPts val="4970"/>
              </a:lnSpc>
              <a:buNone/>
            </a:pPr>
            <a:r>
              <a:rPr lang="en-US" sz="4000" dirty="0">
                <a:solidFill>
                  <a:srgbClr val="F5F0F0"/>
                </a:solidFill>
                <a:latin typeface="Baskerville Old Face" panose="02020602080505020303" pitchFamily="18" charset="0"/>
                <a:ea typeface="adonis-web" pitchFamily="34" charset="-122"/>
                <a:cs typeface="adonis-web" pitchFamily="34" charset="-120"/>
              </a:rPr>
              <a:t>Functional Requirements</a:t>
            </a:r>
            <a:endParaRPr lang="en-US" sz="4000" dirty="0">
              <a:latin typeface="Baskerville Old Face" panose="02020602080505020303" pitchFamily="18" charset="0"/>
            </a:endParaRPr>
          </a:p>
        </p:txBody>
      </p:sp>
      <p:pic>
        <p:nvPicPr>
          <p:cNvPr id="5" name="Image 1" descr="preencoded.png"/>
          <p:cNvPicPr>
            <a:picLocks noChangeAspect="1"/>
          </p:cNvPicPr>
          <p:nvPr/>
        </p:nvPicPr>
        <p:blipFill>
          <a:blip r:embed="rId4"/>
          <a:stretch>
            <a:fillRect/>
          </a:stretch>
        </p:blipFill>
        <p:spPr>
          <a:xfrm>
            <a:off x="1355929" y="1484504"/>
            <a:ext cx="2874858" cy="1776717"/>
          </a:xfrm>
          <a:prstGeom prst="rect">
            <a:avLst/>
          </a:prstGeom>
        </p:spPr>
      </p:pic>
      <p:sp>
        <p:nvSpPr>
          <p:cNvPr id="6" name="Text 2"/>
          <p:cNvSpPr/>
          <p:nvPr/>
        </p:nvSpPr>
        <p:spPr>
          <a:xfrm>
            <a:off x="1761232" y="3348206"/>
            <a:ext cx="2189758" cy="263029"/>
          </a:xfrm>
          <a:prstGeom prst="rect">
            <a:avLst/>
          </a:prstGeom>
          <a:noFill/>
        </p:spPr>
        <p:txBody>
          <a:bodyPr wrap="none" rtlCol="0" anchor="t"/>
          <a:lstStyle/>
          <a:p>
            <a:pPr>
              <a:lnSpc>
                <a:spcPts val="2485"/>
              </a:lnSpc>
            </a:pPr>
            <a:r>
              <a:rPr lang="en-IN" sz="2000" u="sng" dirty="0">
                <a:solidFill>
                  <a:schemeClr val="bg1"/>
                </a:solidFill>
                <a:latin typeface="Baskerville Old Face" panose="02020602080505020303" pitchFamily="18" charset="0"/>
              </a:rPr>
              <a:t>Real-Time Water </a:t>
            </a:r>
          </a:p>
          <a:p>
            <a:pPr>
              <a:lnSpc>
                <a:spcPts val="2485"/>
              </a:lnSpc>
            </a:pPr>
            <a:r>
              <a:rPr lang="en-IN" sz="2000" u="sng" dirty="0">
                <a:solidFill>
                  <a:schemeClr val="bg1"/>
                </a:solidFill>
                <a:latin typeface="Baskerville Old Face" panose="02020602080505020303" pitchFamily="18" charset="0"/>
              </a:rPr>
              <a:t>Level Monitoring:</a:t>
            </a:r>
            <a:endParaRPr lang="en-US" sz="2000" b="1" u="sng" dirty="0">
              <a:solidFill>
                <a:schemeClr val="bg1"/>
              </a:solidFill>
              <a:latin typeface="Baskerville Old Face" panose="02020602080505020303" pitchFamily="18" charset="0"/>
            </a:endParaRPr>
          </a:p>
        </p:txBody>
      </p:sp>
      <p:sp>
        <p:nvSpPr>
          <p:cNvPr id="7" name="Text 3"/>
          <p:cNvSpPr/>
          <p:nvPr/>
        </p:nvSpPr>
        <p:spPr>
          <a:xfrm>
            <a:off x="1701546" y="4144677"/>
            <a:ext cx="2480072" cy="1943993"/>
          </a:xfrm>
          <a:prstGeom prst="rect">
            <a:avLst/>
          </a:prstGeom>
          <a:noFill/>
        </p:spPr>
        <p:txBody>
          <a:bodyPr wrap="square" rtlCol="0" anchor="t"/>
          <a:lstStyle/>
          <a:p>
            <a:pPr>
              <a:lnSpc>
                <a:spcPts val="2625"/>
              </a:lnSpc>
            </a:pPr>
            <a:r>
              <a:rPr lang="en-US" dirty="0">
                <a:solidFill>
                  <a:srgbClr val="E2E6E9"/>
                </a:solidFill>
                <a:latin typeface="Times New Roman" panose="02020603050405020304" pitchFamily="18" charset="0"/>
                <a:ea typeface="adonis-web" pitchFamily="34" charset="-122"/>
                <a:cs typeface="Times New Roman" panose="02020603050405020304" pitchFamily="18" charset="0"/>
              </a:rPr>
              <a:t>Collect and display real-time water level data from sensors placed along the Kaveri River. Provide alerts when water levels reach critical thresholds to prevent flooding or shortages.</a:t>
            </a:r>
            <a:endParaRPr lang="en-US"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4489656" y="1497111"/>
            <a:ext cx="2874856" cy="1776716"/>
          </a:xfrm>
          <a:prstGeom prst="rect">
            <a:avLst/>
          </a:prstGeom>
        </p:spPr>
      </p:pic>
      <p:sp>
        <p:nvSpPr>
          <p:cNvPr id="9" name="Text 4"/>
          <p:cNvSpPr/>
          <p:nvPr/>
        </p:nvSpPr>
        <p:spPr>
          <a:xfrm>
            <a:off x="4884440" y="3392834"/>
            <a:ext cx="2104132" cy="263029"/>
          </a:xfrm>
          <a:prstGeom prst="rect">
            <a:avLst/>
          </a:prstGeom>
          <a:noFill/>
        </p:spPr>
        <p:txBody>
          <a:bodyPr wrap="none" rtlCol="0" anchor="t"/>
          <a:lstStyle/>
          <a:p>
            <a:pPr marL="0" indent="0" algn="l">
              <a:lnSpc>
                <a:spcPts val="2485"/>
              </a:lnSpc>
              <a:buNone/>
            </a:pPr>
            <a:r>
              <a:rPr lang="en-US" sz="2000" b="1" u="sng" dirty="0">
                <a:solidFill>
                  <a:srgbClr val="E2E6E9"/>
                </a:solidFill>
                <a:latin typeface="Baskerville Old Face" panose="02020602080505020303" pitchFamily="18" charset="0"/>
                <a:ea typeface="adonis-web" pitchFamily="34" charset="-122"/>
                <a:cs typeface="adonis-web" pitchFamily="34" charset="-120"/>
              </a:rPr>
              <a:t>Water Distribution</a:t>
            </a:r>
            <a:endParaRPr lang="en-US" sz="2000" b="1" u="sng" dirty="0">
              <a:latin typeface="Baskerville Old Face" panose="02020602080505020303" pitchFamily="18" charset="0"/>
            </a:endParaRPr>
          </a:p>
        </p:txBody>
      </p:sp>
      <p:sp>
        <p:nvSpPr>
          <p:cNvPr id="10" name="Text 5"/>
          <p:cNvSpPr/>
          <p:nvPr/>
        </p:nvSpPr>
        <p:spPr>
          <a:xfrm>
            <a:off x="4884539" y="3944643"/>
            <a:ext cx="2480072" cy="2221707"/>
          </a:xfrm>
          <a:prstGeom prst="rect">
            <a:avLst/>
          </a:prstGeom>
          <a:noFill/>
        </p:spPr>
        <p:txBody>
          <a:bodyPr wrap="square" rtlCol="0" anchor="t"/>
          <a:lstStyle/>
          <a:p>
            <a:pPr marL="0" indent="0" algn="l">
              <a:lnSpc>
                <a:spcPts val="2625"/>
              </a:lnSpc>
              <a:buNone/>
            </a:pPr>
            <a:r>
              <a:rPr lang="en-US" dirty="0">
                <a:solidFill>
                  <a:srgbClr val="E2E6E9"/>
                </a:solidFill>
                <a:latin typeface="Times New Roman" panose="02020603050405020304" pitchFamily="18" charset="0"/>
                <a:ea typeface="adonis-web" pitchFamily="34" charset="-122"/>
                <a:cs typeface="Times New Roman" panose="02020603050405020304" pitchFamily="18" charset="0"/>
              </a:rPr>
              <a:t>The system should be able to accurately model water demand and distribution across the states of Karnataka and Tamil Nadu. It must optimize water allocation </a:t>
            </a:r>
            <a:r>
              <a:rPr lang="en-US" u="sng" dirty="0">
                <a:solidFill>
                  <a:srgbClr val="E2E6E9"/>
                </a:solidFill>
                <a:latin typeface="Times New Roman" panose="02020603050405020304" pitchFamily="18" charset="0"/>
                <a:ea typeface="adonis-web" pitchFamily="34" charset="-122"/>
                <a:cs typeface="Times New Roman" panose="02020603050405020304" pitchFamily="18" charset="0"/>
              </a:rPr>
              <a:t>based on factors like population, agriculture, and industry.</a:t>
            </a:r>
            <a:endParaRPr lang="en-US" u="sng"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6811577" y="1520137"/>
            <a:ext cx="5004473" cy="1721303"/>
          </a:xfrm>
          <a:prstGeom prst="rect">
            <a:avLst/>
          </a:prstGeom>
        </p:spPr>
      </p:pic>
      <p:sp>
        <p:nvSpPr>
          <p:cNvPr id="12" name="Text 6"/>
          <p:cNvSpPr/>
          <p:nvPr/>
        </p:nvSpPr>
        <p:spPr>
          <a:xfrm>
            <a:off x="8466897" y="3402863"/>
            <a:ext cx="2104132" cy="263029"/>
          </a:xfrm>
          <a:prstGeom prst="rect">
            <a:avLst/>
          </a:prstGeom>
          <a:noFill/>
        </p:spPr>
        <p:txBody>
          <a:bodyPr wrap="none" rtlCol="0" anchor="t"/>
          <a:lstStyle/>
          <a:p>
            <a:pPr marL="0" indent="0" algn="l">
              <a:lnSpc>
                <a:spcPts val="2485"/>
              </a:lnSpc>
              <a:buNone/>
            </a:pPr>
            <a:r>
              <a:rPr lang="en-US" sz="2000" b="1" u="sng" dirty="0">
                <a:solidFill>
                  <a:srgbClr val="E2E6E9"/>
                </a:solidFill>
                <a:latin typeface="Baskerville Old Face" panose="02020602080505020303" pitchFamily="18" charset="0"/>
                <a:ea typeface="adonis-web" pitchFamily="34" charset="-122"/>
                <a:cs typeface="adonis-web" pitchFamily="34" charset="-120"/>
              </a:rPr>
              <a:t>User Interface</a:t>
            </a:r>
            <a:endParaRPr lang="en-US" sz="2000" b="1" u="sng" dirty="0">
              <a:latin typeface="Baskerville Old Face" panose="02020602080505020303" pitchFamily="18" charset="0"/>
            </a:endParaRPr>
          </a:p>
        </p:txBody>
      </p:sp>
      <p:sp>
        <p:nvSpPr>
          <p:cNvPr id="13" name="Text 7"/>
          <p:cNvSpPr/>
          <p:nvPr/>
        </p:nvSpPr>
        <p:spPr>
          <a:xfrm>
            <a:off x="8278877" y="3977711"/>
            <a:ext cx="2480171" cy="1943993"/>
          </a:xfrm>
          <a:prstGeom prst="rect">
            <a:avLst/>
          </a:prstGeom>
          <a:noFill/>
        </p:spPr>
        <p:txBody>
          <a:bodyPr wrap="square" rtlCol="0" anchor="t"/>
          <a:lstStyle/>
          <a:p>
            <a:pPr marL="0" indent="0" algn="l">
              <a:lnSpc>
                <a:spcPts val="2625"/>
              </a:lnSpc>
              <a:buNone/>
            </a:pPr>
            <a:r>
              <a:rPr lang="en-US" sz="1600" dirty="0">
                <a:solidFill>
                  <a:srgbClr val="E2E6E9"/>
                </a:solidFill>
                <a:latin typeface="Times New Roman" panose="02020603050405020304" pitchFamily="18" charset="0"/>
                <a:ea typeface="adonis-web" pitchFamily="34" charset="-122"/>
                <a:cs typeface="Times New Roman" panose="02020603050405020304" pitchFamily="18" charset="0"/>
              </a:rPr>
              <a:t>The system should have a user-friendly dashboard that displays </a:t>
            </a:r>
            <a:r>
              <a:rPr lang="en-US" sz="1600" u="sng" dirty="0">
                <a:solidFill>
                  <a:srgbClr val="E2E6E9"/>
                </a:solidFill>
                <a:latin typeface="Times New Roman" panose="02020603050405020304" pitchFamily="18" charset="0"/>
                <a:ea typeface="adonis-web" pitchFamily="34" charset="-122"/>
                <a:cs typeface="Times New Roman" panose="02020603050405020304" pitchFamily="18" charset="0"/>
              </a:rPr>
              <a:t>real-time water data, forecasts, and distribution plans</a:t>
            </a:r>
            <a:r>
              <a:rPr lang="en-US" sz="1600" dirty="0">
                <a:solidFill>
                  <a:srgbClr val="E2E6E9"/>
                </a:solidFill>
                <a:latin typeface="Times New Roman" panose="02020603050405020304" pitchFamily="18" charset="0"/>
                <a:ea typeface="adonis-web" pitchFamily="34" charset="-122"/>
                <a:cs typeface="Times New Roman" panose="02020603050405020304" pitchFamily="18" charset="0"/>
              </a:rPr>
              <a:t>. Stakeholders must be able to access this information easily.</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51518"/>
            <a:ext cx="12192000" cy="6909517"/>
          </a:xfrm>
          <a:prstGeom prst="rect">
            <a:avLst/>
          </a:prstGeom>
          <a:solidFill>
            <a:srgbClr val="09151A">
              <a:alpha val="75000"/>
            </a:srgbClr>
          </a:solidFill>
        </p:spPr>
        <p:txBody>
          <a:bodyPr/>
          <a:lstStyle/>
          <a:p>
            <a:endParaRPr lang="en-IN" sz="1165" dirty="0"/>
          </a:p>
        </p:txBody>
      </p:sp>
      <p:sp>
        <p:nvSpPr>
          <p:cNvPr id="4" name="Text 1"/>
          <p:cNvSpPr/>
          <p:nvPr/>
        </p:nvSpPr>
        <p:spPr>
          <a:xfrm>
            <a:off x="977492" y="533192"/>
            <a:ext cx="7601943" cy="525958"/>
          </a:xfrm>
          <a:prstGeom prst="rect">
            <a:avLst/>
          </a:prstGeom>
          <a:noFill/>
        </p:spPr>
        <p:txBody>
          <a:bodyPr wrap="none" rtlCol="0" anchor="t"/>
          <a:lstStyle/>
          <a:p>
            <a:pPr marL="0" indent="0">
              <a:lnSpc>
                <a:spcPts val="4970"/>
              </a:lnSpc>
              <a:buNone/>
            </a:pPr>
            <a:r>
              <a:rPr lang="en-US" sz="4000" dirty="0">
                <a:solidFill>
                  <a:srgbClr val="F5F0F0"/>
                </a:solidFill>
                <a:latin typeface="Baskerville Old Face" panose="02020602080505020303" pitchFamily="18" charset="0"/>
                <a:ea typeface="adonis-web" pitchFamily="34" charset="-122"/>
                <a:cs typeface="adonis-web" pitchFamily="34" charset="-120"/>
              </a:rPr>
              <a:t>Non-Functional Requirements</a:t>
            </a:r>
            <a:endParaRPr lang="en-US" sz="4000" dirty="0">
              <a:latin typeface="Baskerville Old Face" panose="02020602080505020303" pitchFamily="18" charset="0"/>
            </a:endParaRPr>
          </a:p>
        </p:txBody>
      </p:sp>
      <p:sp>
        <p:nvSpPr>
          <p:cNvPr id="6" name="Text 2"/>
          <p:cNvSpPr/>
          <p:nvPr/>
        </p:nvSpPr>
        <p:spPr>
          <a:xfrm>
            <a:off x="1839110" y="3319268"/>
            <a:ext cx="2189758" cy="263029"/>
          </a:xfrm>
          <a:prstGeom prst="rect">
            <a:avLst/>
          </a:prstGeom>
          <a:noFill/>
        </p:spPr>
        <p:txBody>
          <a:bodyPr wrap="none" rtlCol="0" anchor="t"/>
          <a:lstStyle/>
          <a:p>
            <a:pPr>
              <a:lnSpc>
                <a:spcPts val="2485"/>
              </a:lnSpc>
            </a:pPr>
            <a:r>
              <a:rPr lang="en-IN" sz="2000" b="1" u="sng" dirty="0">
                <a:solidFill>
                  <a:schemeClr val="bg1"/>
                </a:solidFill>
                <a:latin typeface="Baskerville Old Face" panose="02020602080505020303" pitchFamily="18" charset="0"/>
              </a:rPr>
              <a:t>Performance</a:t>
            </a:r>
            <a:endParaRPr lang="en-US" sz="2000" b="1" u="sng" dirty="0">
              <a:solidFill>
                <a:schemeClr val="bg1"/>
              </a:solidFill>
              <a:latin typeface="Baskerville Old Face" panose="02020602080505020303" pitchFamily="18" charset="0"/>
            </a:endParaRPr>
          </a:p>
        </p:txBody>
      </p:sp>
      <p:sp>
        <p:nvSpPr>
          <p:cNvPr id="7" name="Text 3"/>
          <p:cNvSpPr/>
          <p:nvPr/>
        </p:nvSpPr>
        <p:spPr>
          <a:xfrm>
            <a:off x="1548796" y="3785129"/>
            <a:ext cx="2480072" cy="1943993"/>
          </a:xfrm>
          <a:prstGeom prst="rect">
            <a:avLst/>
          </a:prstGeom>
          <a:noFill/>
        </p:spPr>
        <p:txBody>
          <a:bodyPr wrap="square" rtlCol="0" anchor="t"/>
          <a:lstStyle/>
          <a:p>
            <a:pPr>
              <a:lnSpc>
                <a:spcPts val="2625"/>
              </a:lnSpc>
            </a:pPr>
            <a:r>
              <a:rPr lang="en-US" sz="1665" dirty="0">
                <a:solidFill>
                  <a:schemeClr val="bg1"/>
                </a:solidFill>
                <a:latin typeface="Times New Roman" panose="02020603050405020304" pitchFamily="18" charset="0"/>
                <a:cs typeface="Times New Roman" panose="02020603050405020304" pitchFamily="18" charset="0"/>
              </a:rPr>
              <a:t>Ensure the system processes and </a:t>
            </a:r>
            <a:r>
              <a:rPr lang="en-US" sz="1665">
                <a:solidFill>
                  <a:schemeClr val="bg1"/>
                </a:solidFill>
                <a:latin typeface="Times New Roman" panose="02020603050405020304" pitchFamily="18" charset="0"/>
                <a:cs typeface="Times New Roman" panose="02020603050405020304" pitchFamily="18" charset="0"/>
              </a:rPr>
              <a:t>displays real-time </a:t>
            </a:r>
            <a:r>
              <a:rPr lang="en-US" sz="1665" dirty="0">
                <a:solidFill>
                  <a:schemeClr val="bg1"/>
                </a:solidFill>
                <a:latin typeface="Times New Roman" panose="02020603050405020304" pitchFamily="18" charset="0"/>
                <a:cs typeface="Times New Roman" panose="02020603050405020304" pitchFamily="18" charset="0"/>
              </a:rPr>
              <a:t>data within 5 seconds of collection. Maintain high performance even with increasing data volumes and additional sensors. </a:t>
            </a:r>
          </a:p>
        </p:txBody>
      </p:sp>
      <p:sp>
        <p:nvSpPr>
          <p:cNvPr id="9" name="Text 4"/>
          <p:cNvSpPr/>
          <p:nvPr/>
        </p:nvSpPr>
        <p:spPr>
          <a:xfrm>
            <a:off x="5305912" y="3307109"/>
            <a:ext cx="2104132" cy="263029"/>
          </a:xfrm>
          <a:prstGeom prst="rect">
            <a:avLst/>
          </a:prstGeom>
          <a:noFill/>
        </p:spPr>
        <p:txBody>
          <a:bodyPr wrap="none" rtlCol="0" anchor="t"/>
          <a:lstStyle/>
          <a:p>
            <a:pPr>
              <a:lnSpc>
                <a:spcPts val="2485"/>
              </a:lnSpc>
            </a:pPr>
            <a:r>
              <a:rPr lang="en-IN" sz="2000" b="1" u="sng" dirty="0">
                <a:solidFill>
                  <a:schemeClr val="bg1"/>
                </a:solidFill>
                <a:latin typeface="Baskerville Old Face" panose="02020602080505020303" pitchFamily="18" charset="0"/>
              </a:rPr>
              <a:t>Scalability</a:t>
            </a:r>
            <a:endParaRPr lang="en-US" sz="2000" b="1" u="sng" dirty="0">
              <a:solidFill>
                <a:schemeClr val="bg1"/>
              </a:solidFill>
              <a:latin typeface="Baskerville Old Face" panose="02020602080505020303" pitchFamily="18" charset="0"/>
            </a:endParaRPr>
          </a:p>
        </p:txBody>
      </p:sp>
      <p:sp>
        <p:nvSpPr>
          <p:cNvPr id="10" name="Text 5"/>
          <p:cNvSpPr/>
          <p:nvPr/>
        </p:nvSpPr>
        <p:spPr>
          <a:xfrm>
            <a:off x="4779665" y="3851104"/>
            <a:ext cx="2480072" cy="2221707"/>
          </a:xfrm>
          <a:prstGeom prst="rect">
            <a:avLst/>
          </a:prstGeom>
          <a:noFill/>
        </p:spPr>
        <p:txBody>
          <a:bodyPr wrap="square" rtlCol="0" anchor="t"/>
          <a:lstStyle/>
          <a:p>
            <a:pPr>
              <a:lnSpc>
                <a:spcPts val="2625"/>
              </a:lnSpc>
            </a:pPr>
            <a:r>
              <a:rPr lang="en-US" sz="1600" dirty="0">
                <a:solidFill>
                  <a:srgbClr val="E2E6E9"/>
                </a:solidFill>
                <a:latin typeface="Times New Roman" panose="02020603050405020304" pitchFamily="18" charset="0"/>
                <a:ea typeface="adonis-web" pitchFamily="34" charset="-122"/>
                <a:cs typeface="Times New Roman" panose="02020603050405020304" pitchFamily="18" charset="0"/>
              </a:rPr>
              <a:t>Design the system to easily scale up to accommodate more sensors and larger datasets. Support the addition of new functionalities without significant downtime or performance issues. </a:t>
            </a:r>
            <a:endParaRPr lang="en-US" sz="1600" dirty="0">
              <a:latin typeface="Times New Roman" panose="02020603050405020304" pitchFamily="18" charset="0"/>
              <a:cs typeface="Times New Roman" panose="02020603050405020304" pitchFamily="18" charset="0"/>
            </a:endParaRPr>
          </a:p>
        </p:txBody>
      </p:sp>
      <p:sp>
        <p:nvSpPr>
          <p:cNvPr id="12" name="Text 6"/>
          <p:cNvSpPr/>
          <p:nvPr/>
        </p:nvSpPr>
        <p:spPr>
          <a:xfrm>
            <a:off x="8669632" y="3307109"/>
            <a:ext cx="2104132" cy="263029"/>
          </a:xfrm>
          <a:prstGeom prst="rect">
            <a:avLst/>
          </a:prstGeom>
          <a:noFill/>
        </p:spPr>
        <p:txBody>
          <a:bodyPr wrap="none" rtlCol="0" anchor="t"/>
          <a:lstStyle/>
          <a:p>
            <a:pPr>
              <a:lnSpc>
                <a:spcPts val="2485"/>
              </a:lnSpc>
            </a:pPr>
            <a:r>
              <a:rPr lang="en-IN" sz="2000" b="1" u="sng" dirty="0">
                <a:solidFill>
                  <a:schemeClr val="bg1"/>
                </a:solidFill>
                <a:latin typeface="Baskerville Old Face" panose="02020602080505020303" pitchFamily="18" charset="0"/>
              </a:rPr>
              <a:t>Security</a:t>
            </a:r>
            <a:endParaRPr lang="en-US" sz="2000" b="1" u="sng" dirty="0">
              <a:solidFill>
                <a:schemeClr val="bg1"/>
              </a:solidFill>
              <a:latin typeface="Baskerville Old Face" panose="02020602080505020303" pitchFamily="18" charset="0"/>
            </a:endParaRPr>
          </a:p>
        </p:txBody>
      </p:sp>
      <p:sp>
        <p:nvSpPr>
          <p:cNvPr id="13" name="Text 7"/>
          <p:cNvSpPr/>
          <p:nvPr/>
        </p:nvSpPr>
        <p:spPr>
          <a:xfrm>
            <a:off x="8075082" y="3816727"/>
            <a:ext cx="2480171" cy="1943993"/>
          </a:xfrm>
          <a:prstGeom prst="rect">
            <a:avLst/>
          </a:prstGeom>
          <a:noFill/>
        </p:spPr>
        <p:txBody>
          <a:bodyPr wrap="square" rtlCol="0" anchor="t"/>
          <a:lstStyle/>
          <a:p>
            <a:pPr>
              <a:lnSpc>
                <a:spcPts val="2625"/>
              </a:lnSpc>
            </a:pPr>
            <a:r>
              <a:rPr lang="en-US" sz="1665" dirty="0">
                <a:solidFill>
                  <a:srgbClr val="E2E6E9"/>
                </a:solidFill>
                <a:latin typeface="Times New Roman" panose="02020603050405020304" pitchFamily="18" charset="0"/>
                <a:ea typeface="adonis-web" pitchFamily="34" charset="-122"/>
                <a:cs typeface="Times New Roman" panose="02020603050405020304" pitchFamily="18" charset="0"/>
              </a:rPr>
              <a:t>Encrypt data transmission between sensors and the central system to prevent unauthorized access. Adhere to data protection regulations to ensure user data privacy and security.</a:t>
            </a:r>
            <a:endParaRPr lang="en-US" sz="1665" dirty="0">
              <a:latin typeface="Times New Roman" panose="02020603050405020304" pitchFamily="18" charset="0"/>
              <a:cs typeface="Times New Roman" panose="02020603050405020304" pitchFamily="18" charset="0"/>
            </a:endParaRPr>
          </a:p>
        </p:txBody>
      </p:sp>
      <p:pic>
        <p:nvPicPr>
          <p:cNvPr id="2051" name="Picture 3" descr="Moore's Law and Computer Performance – Neil Thomp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836" y="1416898"/>
            <a:ext cx="2852679" cy="17767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a:off x="4520464" y="1404238"/>
            <a:ext cx="2975203" cy="1781652"/>
          </a:xfrm>
          <a:prstGeom prst="rect">
            <a:avLst/>
          </a:prstGeom>
        </p:spPr>
      </p:pic>
      <p:pic>
        <p:nvPicPr>
          <p:cNvPr id="2053" name="Picture 5" descr="What is Computer Security and its Types - Simplilear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813" y="1416898"/>
            <a:ext cx="2827329" cy="17972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fade">
                                      <p:cBhvr>
                                        <p:cTn id="14" dur="1000"/>
                                        <p:tgtEl>
                                          <p:spTgt spid="2051"/>
                                        </p:tgtEl>
                                      </p:cBhvr>
                                    </p:animEffect>
                                    <p:anim calcmode="lin" valueType="num">
                                      <p:cBhvr>
                                        <p:cTn id="15" dur="1000" fill="hold"/>
                                        <p:tgtEl>
                                          <p:spTgt spid="2051"/>
                                        </p:tgtEl>
                                        <p:attrNameLst>
                                          <p:attrName>ppt_x</p:attrName>
                                        </p:attrNameLst>
                                      </p:cBhvr>
                                      <p:tavLst>
                                        <p:tav tm="0">
                                          <p:val>
                                            <p:strVal val="#ppt_x"/>
                                          </p:val>
                                        </p:tav>
                                        <p:tav tm="100000">
                                          <p:val>
                                            <p:strVal val="#ppt_x"/>
                                          </p:val>
                                        </p:tav>
                                      </p:tavLst>
                                    </p:anim>
                                    <p:anim calcmode="lin" valueType="num">
                                      <p:cBhvr>
                                        <p:cTn id="16" dur="1000" fill="hold"/>
                                        <p:tgtEl>
                                          <p:spTgt spid="205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053"/>
                                        </p:tgtEl>
                                        <p:attrNameLst>
                                          <p:attrName>style.visibility</p:attrName>
                                        </p:attrNameLst>
                                      </p:cBhvr>
                                      <p:to>
                                        <p:strVal val="visible"/>
                                      </p:to>
                                    </p:set>
                                    <p:animEffect transition="in" filter="fade">
                                      <p:cBhvr>
                                        <p:cTn id="48" dur="1000"/>
                                        <p:tgtEl>
                                          <p:spTgt spid="2053"/>
                                        </p:tgtEl>
                                      </p:cBhvr>
                                    </p:animEffect>
                                    <p:anim calcmode="lin" valueType="num">
                                      <p:cBhvr>
                                        <p:cTn id="49" dur="1000" fill="hold"/>
                                        <p:tgtEl>
                                          <p:spTgt spid="2053"/>
                                        </p:tgtEl>
                                        <p:attrNameLst>
                                          <p:attrName>ppt_x</p:attrName>
                                        </p:attrNameLst>
                                      </p:cBhvr>
                                      <p:tavLst>
                                        <p:tav tm="0">
                                          <p:val>
                                            <p:strVal val="#ppt_x"/>
                                          </p:val>
                                        </p:tav>
                                        <p:tav tm="100000">
                                          <p:val>
                                            <p:strVal val="#ppt_x"/>
                                          </p:val>
                                        </p:tav>
                                      </p:tavLst>
                                    </p:anim>
                                    <p:anim calcmode="lin" valueType="num">
                                      <p:cBhvr>
                                        <p:cTn id="50" dur="1000" fill="hold"/>
                                        <p:tgtEl>
                                          <p:spTgt spid="205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12F5007E-EC28-96C1-9257-899E47B3DCCF}"/>
              </a:ext>
            </a:extLst>
          </p:cNvPr>
          <p:cNvPicPr>
            <a:picLocks noChangeAspect="1"/>
          </p:cNvPicPr>
          <p:nvPr/>
        </p:nvPicPr>
        <p:blipFill>
          <a:blip r:embed="rId2"/>
          <a:stretch>
            <a:fillRect/>
          </a:stretch>
        </p:blipFill>
        <p:spPr>
          <a:xfrm>
            <a:off x="0" y="0"/>
            <a:ext cx="12192000" cy="6858000"/>
          </a:xfrm>
          <a:prstGeom prst="rect">
            <a:avLst/>
          </a:prstGeom>
        </p:spPr>
      </p:pic>
      <p:sp>
        <p:nvSpPr>
          <p:cNvPr id="4" name="Shape 0">
            <a:extLst>
              <a:ext uri="{FF2B5EF4-FFF2-40B4-BE49-F238E27FC236}">
                <a16:creationId xmlns:a16="http://schemas.microsoft.com/office/drawing/2014/main" id="{A1E27B8F-72C6-F6E2-019A-F5BFBA6AFF4E}"/>
              </a:ext>
            </a:extLst>
          </p:cNvPr>
          <p:cNvSpPr/>
          <p:nvPr/>
        </p:nvSpPr>
        <p:spPr>
          <a:xfrm>
            <a:off x="0" y="1253"/>
            <a:ext cx="12192000" cy="6858000"/>
          </a:xfrm>
          <a:prstGeom prst="rect">
            <a:avLst/>
          </a:prstGeom>
          <a:solidFill>
            <a:srgbClr val="09151A">
              <a:alpha val="75000"/>
            </a:srgbClr>
          </a:solidFill>
        </p:spPr>
        <p:txBody>
          <a:bodyPr/>
          <a:lstStyle/>
          <a:p>
            <a:endParaRPr lang="en-IN" dirty="0"/>
          </a:p>
        </p:txBody>
      </p:sp>
      <p:sp>
        <p:nvSpPr>
          <p:cNvPr id="5" name="Text 1">
            <a:extLst>
              <a:ext uri="{FF2B5EF4-FFF2-40B4-BE49-F238E27FC236}">
                <a16:creationId xmlns:a16="http://schemas.microsoft.com/office/drawing/2014/main" id="{80ED23A5-ACDF-0631-8F0E-0EA8EAB05AD7}"/>
              </a:ext>
            </a:extLst>
          </p:cNvPr>
          <p:cNvSpPr/>
          <p:nvPr/>
        </p:nvSpPr>
        <p:spPr>
          <a:xfrm>
            <a:off x="2098080" y="1775519"/>
            <a:ext cx="4539953" cy="525958"/>
          </a:xfrm>
          <a:prstGeom prst="rect">
            <a:avLst/>
          </a:prstGeom>
          <a:noFill/>
        </p:spPr>
        <p:txBody>
          <a:bodyPr wrap="none" rtlCol="0" anchor="t"/>
          <a:lstStyle/>
          <a:p>
            <a:pPr marL="0" indent="0">
              <a:lnSpc>
                <a:spcPts val="4970"/>
              </a:lnSpc>
              <a:buNone/>
            </a:pPr>
            <a:endParaRPr lang="en-US" sz="3315" dirty="0"/>
          </a:p>
        </p:txBody>
      </p:sp>
      <p:sp>
        <p:nvSpPr>
          <p:cNvPr id="7" name="Text 2">
            <a:extLst>
              <a:ext uri="{FF2B5EF4-FFF2-40B4-BE49-F238E27FC236}">
                <a16:creationId xmlns:a16="http://schemas.microsoft.com/office/drawing/2014/main" id="{422770A0-6EF4-3694-C032-0D3542F07646}"/>
              </a:ext>
            </a:extLst>
          </p:cNvPr>
          <p:cNvSpPr/>
          <p:nvPr/>
        </p:nvSpPr>
        <p:spPr>
          <a:xfrm>
            <a:off x="2098080" y="3319760"/>
            <a:ext cx="2104132" cy="263029"/>
          </a:xfrm>
          <a:prstGeom prst="rect">
            <a:avLst/>
          </a:prstGeom>
          <a:noFill/>
        </p:spPr>
        <p:txBody>
          <a:bodyPr wrap="none" rtlCol="0" anchor="t"/>
          <a:lstStyle/>
          <a:p>
            <a:pPr marL="0" indent="0" algn="l">
              <a:lnSpc>
                <a:spcPts val="2485"/>
              </a:lnSpc>
              <a:buNone/>
            </a:pPr>
            <a:endParaRPr lang="en-US" sz="1660" dirty="0"/>
          </a:p>
        </p:txBody>
      </p:sp>
      <p:sp>
        <p:nvSpPr>
          <p:cNvPr id="8" name="Text 3">
            <a:extLst>
              <a:ext uri="{FF2B5EF4-FFF2-40B4-BE49-F238E27FC236}">
                <a16:creationId xmlns:a16="http://schemas.microsoft.com/office/drawing/2014/main" id="{D2B0B5C0-0B99-9A68-2EFB-8D74459B2861}"/>
              </a:ext>
            </a:extLst>
          </p:cNvPr>
          <p:cNvSpPr/>
          <p:nvPr/>
        </p:nvSpPr>
        <p:spPr>
          <a:xfrm>
            <a:off x="2098080" y="3693815"/>
            <a:ext cx="2480072" cy="1388567"/>
          </a:xfrm>
          <a:prstGeom prst="rect">
            <a:avLst/>
          </a:prstGeom>
          <a:noFill/>
        </p:spPr>
        <p:txBody>
          <a:bodyPr wrap="square" rtlCol="0" anchor="t"/>
          <a:lstStyle/>
          <a:p>
            <a:pPr marL="0" indent="0" algn="l">
              <a:lnSpc>
                <a:spcPts val="2625"/>
              </a:lnSpc>
              <a:buNone/>
            </a:pPr>
            <a:endParaRPr lang="en-US" sz="1460" dirty="0"/>
          </a:p>
        </p:txBody>
      </p:sp>
      <p:sp>
        <p:nvSpPr>
          <p:cNvPr id="10" name="Text 4">
            <a:extLst>
              <a:ext uri="{FF2B5EF4-FFF2-40B4-BE49-F238E27FC236}">
                <a16:creationId xmlns:a16="http://schemas.microsoft.com/office/drawing/2014/main" id="{63731B7E-2B4A-403C-25E8-3617AEB21474}"/>
              </a:ext>
            </a:extLst>
          </p:cNvPr>
          <p:cNvSpPr/>
          <p:nvPr/>
        </p:nvSpPr>
        <p:spPr>
          <a:xfrm>
            <a:off x="4855865" y="3319760"/>
            <a:ext cx="2104132" cy="263029"/>
          </a:xfrm>
          <a:prstGeom prst="rect">
            <a:avLst/>
          </a:prstGeom>
          <a:noFill/>
        </p:spPr>
        <p:txBody>
          <a:bodyPr wrap="none" rtlCol="0" anchor="t"/>
          <a:lstStyle/>
          <a:p>
            <a:pPr marL="0" indent="0" algn="l">
              <a:lnSpc>
                <a:spcPts val="2485"/>
              </a:lnSpc>
              <a:buNone/>
            </a:pPr>
            <a:endParaRPr lang="en-US" sz="1660" dirty="0"/>
          </a:p>
        </p:txBody>
      </p:sp>
      <p:sp>
        <p:nvSpPr>
          <p:cNvPr id="11" name="Text 5">
            <a:extLst>
              <a:ext uri="{FF2B5EF4-FFF2-40B4-BE49-F238E27FC236}">
                <a16:creationId xmlns:a16="http://schemas.microsoft.com/office/drawing/2014/main" id="{EB0024BF-73E4-483F-931F-1B37C1594019}"/>
              </a:ext>
            </a:extLst>
          </p:cNvPr>
          <p:cNvSpPr/>
          <p:nvPr/>
        </p:nvSpPr>
        <p:spPr>
          <a:xfrm>
            <a:off x="4855865" y="3693815"/>
            <a:ext cx="2480072" cy="1388567"/>
          </a:xfrm>
          <a:prstGeom prst="rect">
            <a:avLst/>
          </a:prstGeom>
          <a:noFill/>
        </p:spPr>
        <p:txBody>
          <a:bodyPr wrap="square" rtlCol="0" anchor="t"/>
          <a:lstStyle/>
          <a:p>
            <a:pPr marL="0" indent="0" algn="l">
              <a:lnSpc>
                <a:spcPts val="2625"/>
              </a:lnSpc>
              <a:buNone/>
            </a:pPr>
            <a:endParaRPr lang="en-US" sz="1460" dirty="0"/>
          </a:p>
        </p:txBody>
      </p:sp>
      <p:sp>
        <p:nvSpPr>
          <p:cNvPr id="13" name="Text 6">
            <a:extLst>
              <a:ext uri="{FF2B5EF4-FFF2-40B4-BE49-F238E27FC236}">
                <a16:creationId xmlns:a16="http://schemas.microsoft.com/office/drawing/2014/main" id="{C10BE66D-2678-0684-A85C-0D105C97DC2B}"/>
              </a:ext>
            </a:extLst>
          </p:cNvPr>
          <p:cNvSpPr/>
          <p:nvPr/>
        </p:nvSpPr>
        <p:spPr>
          <a:xfrm>
            <a:off x="7613650" y="3319760"/>
            <a:ext cx="2283519" cy="263029"/>
          </a:xfrm>
          <a:prstGeom prst="rect">
            <a:avLst/>
          </a:prstGeom>
          <a:noFill/>
        </p:spPr>
        <p:txBody>
          <a:bodyPr wrap="none" rtlCol="0" anchor="t"/>
          <a:lstStyle/>
          <a:p>
            <a:pPr marL="0" indent="0" algn="l">
              <a:lnSpc>
                <a:spcPts val="2485"/>
              </a:lnSpc>
              <a:buNone/>
            </a:pPr>
            <a:endParaRPr lang="en-US" sz="1660" dirty="0"/>
          </a:p>
        </p:txBody>
      </p:sp>
      <p:sp>
        <p:nvSpPr>
          <p:cNvPr id="14" name="Text 7">
            <a:extLst>
              <a:ext uri="{FF2B5EF4-FFF2-40B4-BE49-F238E27FC236}">
                <a16:creationId xmlns:a16="http://schemas.microsoft.com/office/drawing/2014/main" id="{C2E4C85A-0463-73C9-A3C7-C25423370B2A}"/>
              </a:ext>
            </a:extLst>
          </p:cNvPr>
          <p:cNvSpPr/>
          <p:nvPr/>
        </p:nvSpPr>
        <p:spPr>
          <a:xfrm>
            <a:off x="7613650" y="3693815"/>
            <a:ext cx="2480171" cy="1388567"/>
          </a:xfrm>
          <a:prstGeom prst="rect">
            <a:avLst/>
          </a:prstGeom>
          <a:noFill/>
        </p:spPr>
        <p:txBody>
          <a:bodyPr wrap="square" rtlCol="0" anchor="t"/>
          <a:lstStyle/>
          <a:p>
            <a:pPr marL="0" indent="0" algn="l">
              <a:lnSpc>
                <a:spcPts val="2625"/>
              </a:lnSpc>
              <a:buNone/>
            </a:pPr>
            <a:endParaRPr lang="en-US" sz="1460" dirty="0"/>
          </a:p>
        </p:txBody>
      </p:sp>
      <p:sp>
        <p:nvSpPr>
          <p:cNvPr id="16" name="TextBox 15">
            <a:extLst>
              <a:ext uri="{FF2B5EF4-FFF2-40B4-BE49-F238E27FC236}">
                <a16:creationId xmlns:a16="http://schemas.microsoft.com/office/drawing/2014/main" id="{41DCC3DF-A161-9721-407B-3BD1E843394E}"/>
              </a:ext>
            </a:extLst>
          </p:cNvPr>
          <p:cNvSpPr txBox="1"/>
          <p:nvPr/>
        </p:nvSpPr>
        <p:spPr>
          <a:xfrm>
            <a:off x="542033" y="611758"/>
            <a:ext cx="6096000" cy="699166"/>
          </a:xfrm>
          <a:prstGeom prst="rect">
            <a:avLst/>
          </a:prstGeom>
          <a:noFill/>
        </p:spPr>
        <p:txBody>
          <a:bodyPr wrap="square">
            <a:spAutoFit/>
          </a:bodyPr>
          <a:lstStyle/>
          <a:p>
            <a:pPr marL="0" indent="0">
              <a:lnSpc>
                <a:spcPts val="4970"/>
              </a:lnSpc>
              <a:buNone/>
            </a:pPr>
            <a:r>
              <a:rPr lang="en-US" sz="3600" b="1" dirty="0">
                <a:solidFill>
                  <a:schemeClr val="bg1"/>
                </a:solidFill>
                <a:latin typeface="Baskerville Old Face" panose="02020602080505020303" pitchFamily="18" charset="0"/>
              </a:rPr>
              <a:t>Low level design</a:t>
            </a:r>
          </a:p>
        </p:txBody>
      </p:sp>
      <p:sp>
        <p:nvSpPr>
          <p:cNvPr id="17" name="Rectangle 16">
            <a:extLst>
              <a:ext uri="{FF2B5EF4-FFF2-40B4-BE49-F238E27FC236}">
                <a16:creationId xmlns:a16="http://schemas.microsoft.com/office/drawing/2014/main" id="{A88E164B-DCBE-0E0D-A756-4EB9FA66FE4A}"/>
              </a:ext>
            </a:extLst>
          </p:cNvPr>
          <p:cNvSpPr/>
          <p:nvPr/>
        </p:nvSpPr>
        <p:spPr>
          <a:xfrm>
            <a:off x="6200786" y="1324116"/>
            <a:ext cx="2195959" cy="1512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TRAINER</a:t>
            </a:r>
            <a:endParaRPr lang="en-IN" dirty="0"/>
          </a:p>
        </p:txBody>
      </p:sp>
      <p:sp>
        <p:nvSpPr>
          <p:cNvPr id="18" name="Rectangle 17">
            <a:extLst>
              <a:ext uri="{FF2B5EF4-FFF2-40B4-BE49-F238E27FC236}">
                <a16:creationId xmlns:a16="http://schemas.microsoft.com/office/drawing/2014/main" id="{DF33B965-AFFC-FD95-776F-74AA1CA19871}"/>
              </a:ext>
            </a:extLst>
          </p:cNvPr>
          <p:cNvSpPr/>
          <p:nvPr/>
        </p:nvSpPr>
        <p:spPr>
          <a:xfrm>
            <a:off x="6200786" y="4159359"/>
            <a:ext cx="2195959" cy="1512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PRIDICTOR</a:t>
            </a:r>
            <a:endParaRPr lang="en-IN" dirty="0"/>
          </a:p>
        </p:txBody>
      </p:sp>
      <p:sp>
        <p:nvSpPr>
          <p:cNvPr id="19" name="Rectangle 18">
            <a:extLst>
              <a:ext uri="{FF2B5EF4-FFF2-40B4-BE49-F238E27FC236}">
                <a16:creationId xmlns:a16="http://schemas.microsoft.com/office/drawing/2014/main" id="{D5B410EA-E279-5E23-A359-4305FAFF88C4}"/>
              </a:ext>
            </a:extLst>
          </p:cNvPr>
          <p:cNvSpPr/>
          <p:nvPr/>
        </p:nvSpPr>
        <p:spPr>
          <a:xfrm>
            <a:off x="1428750" y="2561352"/>
            <a:ext cx="3172742" cy="23821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KAVERI WATER DISTRIBUTION MODEL</a:t>
            </a:r>
            <a:endParaRPr lang="en-IN" dirty="0"/>
          </a:p>
        </p:txBody>
      </p:sp>
      <p:sp>
        <p:nvSpPr>
          <p:cNvPr id="20" name="Oval 19">
            <a:extLst>
              <a:ext uri="{FF2B5EF4-FFF2-40B4-BE49-F238E27FC236}">
                <a16:creationId xmlns:a16="http://schemas.microsoft.com/office/drawing/2014/main" id="{66EB57FD-7C0B-9038-C1DA-6F327ED29291}"/>
              </a:ext>
            </a:extLst>
          </p:cNvPr>
          <p:cNvSpPr/>
          <p:nvPr/>
        </p:nvSpPr>
        <p:spPr>
          <a:xfrm>
            <a:off x="9642921" y="1124301"/>
            <a:ext cx="2036513" cy="4198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7CC0C7E6-E3A1-9052-02BD-C244EBDE8A11}"/>
              </a:ext>
            </a:extLst>
          </p:cNvPr>
          <p:cNvSpPr/>
          <p:nvPr/>
        </p:nvSpPr>
        <p:spPr>
          <a:xfrm>
            <a:off x="9642921" y="2307446"/>
            <a:ext cx="2036513" cy="4198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E868BE7B-92DE-51F2-F8D4-7F468010C0B6}"/>
              </a:ext>
            </a:extLst>
          </p:cNvPr>
          <p:cNvCxnSpPr>
            <a:stCxn id="20" idx="2"/>
            <a:endCxn id="21" idx="2"/>
          </p:cNvCxnSpPr>
          <p:nvPr/>
        </p:nvCxnSpPr>
        <p:spPr>
          <a:xfrm>
            <a:off x="9642921" y="1334222"/>
            <a:ext cx="0" cy="11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9285DF-44A4-4CCD-11A3-8E800CAFAFA1}"/>
              </a:ext>
            </a:extLst>
          </p:cNvPr>
          <p:cNvCxnSpPr>
            <a:stCxn id="20" idx="6"/>
            <a:endCxn id="21" idx="6"/>
          </p:cNvCxnSpPr>
          <p:nvPr/>
        </p:nvCxnSpPr>
        <p:spPr>
          <a:xfrm>
            <a:off x="11679434" y="1334222"/>
            <a:ext cx="0" cy="1183145"/>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83E6187-2ABF-85C4-91A1-30E8318117AA}"/>
              </a:ext>
            </a:extLst>
          </p:cNvPr>
          <p:cNvSpPr txBox="1"/>
          <p:nvPr/>
        </p:nvSpPr>
        <p:spPr>
          <a:xfrm>
            <a:off x="10093821" y="1771905"/>
            <a:ext cx="1713805" cy="307777"/>
          </a:xfrm>
          <a:prstGeom prst="rect">
            <a:avLst/>
          </a:prstGeom>
          <a:noFill/>
        </p:spPr>
        <p:txBody>
          <a:bodyPr wrap="square" rtlCol="0">
            <a:spAutoFit/>
          </a:bodyPr>
          <a:lstStyle/>
          <a:p>
            <a:r>
              <a:rPr lang="en-US" dirty="0">
                <a:solidFill>
                  <a:schemeClr val="bg1"/>
                </a:solidFill>
              </a:rPr>
              <a:t>DATASET</a:t>
            </a:r>
            <a:endParaRPr lang="en-IN" dirty="0">
              <a:solidFill>
                <a:schemeClr val="bg1"/>
              </a:solidFill>
            </a:endParaRPr>
          </a:p>
        </p:txBody>
      </p:sp>
      <p:cxnSp>
        <p:nvCxnSpPr>
          <p:cNvPr id="32" name="Straight Arrow Connector 31">
            <a:extLst>
              <a:ext uri="{FF2B5EF4-FFF2-40B4-BE49-F238E27FC236}">
                <a16:creationId xmlns:a16="http://schemas.microsoft.com/office/drawing/2014/main" id="{D54AFD87-AA47-B97F-20B8-0C5706D5C1DC}"/>
              </a:ext>
            </a:extLst>
          </p:cNvPr>
          <p:cNvCxnSpPr/>
          <p:nvPr/>
        </p:nvCxnSpPr>
        <p:spPr>
          <a:xfrm flipH="1">
            <a:off x="8396745" y="2038498"/>
            <a:ext cx="124617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20ACE32E-8A5A-9CB4-1A3C-9BC0BDFC31B0}"/>
              </a:ext>
            </a:extLst>
          </p:cNvPr>
          <p:cNvCxnSpPr>
            <a:stCxn id="17" idx="1"/>
          </p:cNvCxnSpPr>
          <p:nvPr/>
        </p:nvCxnSpPr>
        <p:spPr>
          <a:xfrm flipH="1">
            <a:off x="4601492" y="2080306"/>
            <a:ext cx="1599294" cy="13709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56729DE4-9C82-E8A3-927B-30805356E645}"/>
              </a:ext>
            </a:extLst>
          </p:cNvPr>
          <p:cNvCxnSpPr>
            <a:endCxn id="18" idx="1"/>
          </p:cNvCxnSpPr>
          <p:nvPr/>
        </p:nvCxnSpPr>
        <p:spPr>
          <a:xfrm>
            <a:off x="4601492" y="4276725"/>
            <a:ext cx="1599294" cy="6388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Oval 38">
            <a:extLst>
              <a:ext uri="{FF2B5EF4-FFF2-40B4-BE49-F238E27FC236}">
                <a16:creationId xmlns:a16="http://schemas.microsoft.com/office/drawing/2014/main" id="{772DC300-500C-A9F9-3A64-05E312F94DD0}"/>
              </a:ext>
            </a:extLst>
          </p:cNvPr>
          <p:cNvSpPr/>
          <p:nvPr/>
        </p:nvSpPr>
        <p:spPr>
          <a:xfrm>
            <a:off x="9327458" y="4479654"/>
            <a:ext cx="2480168" cy="9276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ADMINISTRATOR</a:t>
            </a:r>
            <a:endParaRPr lang="en-IN" dirty="0"/>
          </a:p>
        </p:txBody>
      </p:sp>
      <p:cxnSp>
        <p:nvCxnSpPr>
          <p:cNvPr id="43" name="Straight Arrow Connector 42">
            <a:extLst>
              <a:ext uri="{FF2B5EF4-FFF2-40B4-BE49-F238E27FC236}">
                <a16:creationId xmlns:a16="http://schemas.microsoft.com/office/drawing/2014/main" id="{0C213AED-3C22-BC64-016B-E8792FE2619A}"/>
              </a:ext>
            </a:extLst>
          </p:cNvPr>
          <p:cNvCxnSpPr>
            <a:cxnSpLocks/>
            <a:stCxn id="18" idx="3"/>
            <a:endCxn id="39" idx="2"/>
          </p:cNvCxnSpPr>
          <p:nvPr/>
        </p:nvCxnSpPr>
        <p:spPr>
          <a:xfrm>
            <a:off x="8396745" y="4915549"/>
            <a:ext cx="930713" cy="279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14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209930" cy="6858000"/>
          </a:xfrm>
          <a:prstGeom prst="rect">
            <a:avLst/>
          </a:prstGeom>
          <a:solidFill>
            <a:srgbClr val="09151A">
              <a:alpha val="75000"/>
            </a:srgbClr>
          </a:solidFill>
        </p:spPr>
      </p:sp>
      <p:sp>
        <p:nvSpPr>
          <p:cNvPr id="4" name="Text 1"/>
          <p:cNvSpPr/>
          <p:nvPr/>
        </p:nvSpPr>
        <p:spPr>
          <a:xfrm>
            <a:off x="1009599" y="371042"/>
            <a:ext cx="3581499" cy="447675"/>
          </a:xfrm>
          <a:prstGeom prst="rect">
            <a:avLst/>
          </a:prstGeom>
          <a:noFill/>
        </p:spPr>
        <p:txBody>
          <a:bodyPr wrap="none" rtlCol="0" anchor="t"/>
          <a:lstStyle/>
          <a:p>
            <a:pPr marL="0" indent="0">
              <a:lnSpc>
                <a:spcPts val="4230"/>
              </a:lnSpc>
              <a:buNone/>
            </a:pPr>
            <a:r>
              <a:rPr lang="en-US" sz="4000" dirty="0">
                <a:solidFill>
                  <a:srgbClr val="F5F0F0"/>
                </a:solidFill>
                <a:latin typeface="Baskerville Old Face" panose="02020602080505020303" pitchFamily="18" charset="0"/>
                <a:ea typeface="adonis-web" pitchFamily="34" charset="-122"/>
                <a:cs typeface="adonis-web" pitchFamily="34" charset="-120"/>
              </a:rPr>
              <a:t>Proposed Methodology</a:t>
            </a:r>
            <a:endParaRPr lang="en-US" sz="4000" dirty="0">
              <a:latin typeface="Baskerville Old Face" panose="02020602080505020303" pitchFamily="18" charset="0"/>
            </a:endParaRPr>
          </a:p>
        </p:txBody>
      </p:sp>
      <p:pic>
        <p:nvPicPr>
          <p:cNvPr id="5" name="Image 1" descr="preencoded.png"/>
          <p:cNvPicPr>
            <a:picLocks noChangeAspect="1"/>
          </p:cNvPicPr>
          <p:nvPr/>
        </p:nvPicPr>
        <p:blipFill>
          <a:blip r:embed="rId4"/>
          <a:stretch>
            <a:fillRect/>
          </a:stretch>
        </p:blipFill>
        <p:spPr>
          <a:xfrm>
            <a:off x="3925488" y="994593"/>
            <a:ext cx="1314831" cy="1295448"/>
          </a:xfrm>
          <a:prstGeom prst="rect">
            <a:avLst/>
          </a:prstGeom>
        </p:spPr>
      </p:pic>
      <p:sp>
        <p:nvSpPr>
          <p:cNvPr id="6" name="Text 2"/>
          <p:cNvSpPr/>
          <p:nvPr/>
        </p:nvSpPr>
        <p:spPr>
          <a:xfrm>
            <a:off x="4537321" y="1683704"/>
            <a:ext cx="107553" cy="295374"/>
          </a:xfrm>
          <a:prstGeom prst="rect">
            <a:avLst/>
          </a:prstGeom>
          <a:noFill/>
        </p:spPr>
        <p:txBody>
          <a:bodyPr wrap="none" rtlCol="0" anchor="t"/>
          <a:lstStyle/>
          <a:p>
            <a:pPr marL="0" indent="0" algn="ctr">
              <a:lnSpc>
                <a:spcPts val="2790"/>
              </a:lnSpc>
              <a:buNone/>
            </a:pPr>
            <a:r>
              <a:rPr lang="en-US" sz="2000" dirty="0">
                <a:solidFill>
                  <a:srgbClr val="E2E6E9"/>
                </a:solidFill>
                <a:latin typeface="Baskerville Old Face" panose="02020602080505020303" pitchFamily="18" charset="0"/>
                <a:ea typeface="adonis-web" pitchFamily="34" charset="-122"/>
                <a:cs typeface="adonis-web" pitchFamily="34" charset="-120"/>
              </a:rPr>
              <a:t>1</a:t>
            </a:r>
            <a:endParaRPr lang="en-US" sz="2000" dirty="0">
              <a:latin typeface="Baskerville Old Face" panose="02020602080505020303" pitchFamily="18" charset="0"/>
            </a:endParaRPr>
          </a:p>
        </p:txBody>
      </p:sp>
      <p:sp>
        <p:nvSpPr>
          <p:cNvPr id="7" name="Text 3"/>
          <p:cNvSpPr/>
          <p:nvPr/>
        </p:nvSpPr>
        <p:spPr>
          <a:xfrm>
            <a:off x="5113536" y="1353642"/>
            <a:ext cx="1790700" cy="223838"/>
          </a:xfrm>
          <a:prstGeom prst="rect">
            <a:avLst/>
          </a:prstGeom>
          <a:noFill/>
        </p:spPr>
        <p:txBody>
          <a:bodyPr wrap="none" rtlCol="0" anchor="t"/>
          <a:lstStyle/>
          <a:p>
            <a:pPr marL="0" indent="0" algn="l">
              <a:lnSpc>
                <a:spcPts val="2115"/>
              </a:lnSpc>
              <a:buNone/>
            </a:pPr>
            <a:r>
              <a:rPr lang="en-US" sz="2000" dirty="0">
                <a:solidFill>
                  <a:srgbClr val="E2E6E9"/>
                </a:solidFill>
                <a:latin typeface="Baskerville Old Face" panose="02020602080505020303" pitchFamily="18" charset="0"/>
                <a:ea typeface="adonis-web" pitchFamily="34" charset="-122"/>
                <a:cs typeface="adonis-web" pitchFamily="34" charset="-120"/>
              </a:rPr>
              <a:t>Data Collection</a:t>
            </a:r>
            <a:endParaRPr lang="en-US" sz="2000" dirty="0">
              <a:latin typeface="Baskerville Old Face" panose="02020602080505020303" pitchFamily="18" charset="0"/>
            </a:endParaRPr>
          </a:p>
        </p:txBody>
      </p:sp>
      <p:sp>
        <p:nvSpPr>
          <p:cNvPr id="8" name="Text 4"/>
          <p:cNvSpPr/>
          <p:nvPr/>
        </p:nvSpPr>
        <p:spPr>
          <a:xfrm>
            <a:off x="5278677" y="1671935"/>
            <a:ext cx="4062173" cy="472678"/>
          </a:xfrm>
          <a:prstGeom prst="rect">
            <a:avLst/>
          </a:prstGeom>
          <a:noFill/>
        </p:spPr>
        <p:txBody>
          <a:bodyPr wrap="square" rtlCol="0" anchor="t"/>
          <a:lstStyle/>
          <a:p>
            <a:pPr marL="0" indent="0" algn="l">
              <a:lnSpc>
                <a:spcPts val="2235"/>
              </a:lnSpc>
              <a:buNone/>
            </a:pPr>
            <a:r>
              <a:rPr lang="en-US" sz="1165" dirty="0">
                <a:solidFill>
                  <a:srgbClr val="E2E6E9"/>
                </a:solidFill>
                <a:latin typeface="+mn-lt"/>
                <a:ea typeface="adonis-web" pitchFamily="34" charset="-122"/>
                <a:cs typeface="adonis-web" pitchFamily="34" charset="-120"/>
              </a:rPr>
              <a:t>Gather historical data on rainfall, water levels, and usage patterns</a:t>
            </a:r>
            <a:endParaRPr lang="en-US" sz="1165" dirty="0">
              <a:latin typeface="+mn-lt"/>
            </a:endParaRPr>
          </a:p>
        </p:txBody>
      </p:sp>
      <p:sp>
        <p:nvSpPr>
          <p:cNvPr id="9" name="Shape 5"/>
          <p:cNvSpPr/>
          <p:nvPr/>
        </p:nvSpPr>
        <p:spPr>
          <a:xfrm>
            <a:off x="5276105" y="2314004"/>
            <a:ext cx="4463653" cy="15726"/>
          </a:xfrm>
          <a:prstGeom prst="roundRect">
            <a:avLst>
              <a:gd name="adj" fmla="val 450943"/>
            </a:avLst>
          </a:prstGeom>
          <a:solidFill>
            <a:srgbClr val="194A99"/>
          </a:solidFill>
        </p:spPr>
      </p:sp>
      <p:pic>
        <p:nvPicPr>
          <p:cNvPr id="10" name="Image 2" descr="preencoded.png"/>
          <p:cNvPicPr>
            <a:picLocks noChangeAspect="1"/>
          </p:cNvPicPr>
          <p:nvPr/>
        </p:nvPicPr>
        <p:blipFill>
          <a:blip r:embed="rId5"/>
          <a:stretch>
            <a:fillRect/>
          </a:stretch>
        </p:blipFill>
        <p:spPr>
          <a:xfrm>
            <a:off x="3271838" y="2312530"/>
            <a:ext cx="2654487" cy="1307629"/>
          </a:xfrm>
          <a:prstGeom prst="rect">
            <a:avLst/>
          </a:prstGeom>
        </p:spPr>
      </p:pic>
      <p:sp>
        <p:nvSpPr>
          <p:cNvPr id="11" name="Text 6"/>
          <p:cNvSpPr/>
          <p:nvPr/>
        </p:nvSpPr>
        <p:spPr>
          <a:xfrm>
            <a:off x="4529125" y="2729718"/>
            <a:ext cx="107553" cy="295374"/>
          </a:xfrm>
          <a:prstGeom prst="rect">
            <a:avLst/>
          </a:prstGeom>
          <a:noFill/>
        </p:spPr>
        <p:txBody>
          <a:bodyPr wrap="none" rtlCol="0" anchor="t"/>
          <a:lstStyle/>
          <a:p>
            <a:pPr marL="0" indent="0" algn="ctr">
              <a:lnSpc>
                <a:spcPts val="2790"/>
              </a:lnSpc>
              <a:buNone/>
            </a:pPr>
            <a:r>
              <a:rPr lang="en-US" sz="2000" dirty="0">
                <a:solidFill>
                  <a:srgbClr val="E2E6E9"/>
                </a:solidFill>
                <a:latin typeface="adonis-web" pitchFamily="34" charset="0"/>
                <a:ea typeface="adonis-web" pitchFamily="34" charset="-122"/>
                <a:cs typeface="adonis-web" pitchFamily="34" charset="-120"/>
              </a:rPr>
              <a:t>2</a:t>
            </a:r>
            <a:endParaRPr lang="en-US" sz="2000" dirty="0"/>
          </a:p>
        </p:txBody>
      </p:sp>
      <p:sp>
        <p:nvSpPr>
          <p:cNvPr id="12" name="Text 7"/>
          <p:cNvSpPr/>
          <p:nvPr/>
        </p:nvSpPr>
        <p:spPr>
          <a:xfrm>
            <a:off x="5675015" y="2499122"/>
            <a:ext cx="1790700" cy="223838"/>
          </a:xfrm>
          <a:prstGeom prst="rect">
            <a:avLst/>
          </a:prstGeom>
          <a:noFill/>
        </p:spPr>
        <p:txBody>
          <a:bodyPr wrap="none" rtlCol="0" anchor="t"/>
          <a:lstStyle/>
          <a:p>
            <a:pPr marL="0" indent="0" algn="l">
              <a:lnSpc>
                <a:spcPts val="2115"/>
              </a:lnSpc>
              <a:buNone/>
            </a:pPr>
            <a:r>
              <a:rPr lang="en-US" sz="2000" dirty="0">
                <a:solidFill>
                  <a:srgbClr val="E2E6E9"/>
                </a:solidFill>
                <a:latin typeface="Baskerville Old Face" panose="02020602080505020303" pitchFamily="18" charset="0"/>
                <a:ea typeface="adonis-web" pitchFamily="34" charset="-122"/>
                <a:cs typeface="adonis-web" pitchFamily="34" charset="-120"/>
              </a:rPr>
              <a:t>LSTM Modeling</a:t>
            </a:r>
            <a:endParaRPr lang="en-US" sz="2000" dirty="0">
              <a:latin typeface="Baskerville Old Face" panose="02020602080505020303" pitchFamily="18" charset="0"/>
            </a:endParaRPr>
          </a:p>
        </p:txBody>
      </p:sp>
      <p:sp>
        <p:nvSpPr>
          <p:cNvPr id="13" name="Text 8"/>
          <p:cNvSpPr/>
          <p:nvPr/>
        </p:nvSpPr>
        <p:spPr>
          <a:xfrm>
            <a:off x="5881643" y="2832941"/>
            <a:ext cx="3665835" cy="472678"/>
          </a:xfrm>
          <a:prstGeom prst="rect">
            <a:avLst/>
          </a:prstGeom>
          <a:noFill/>
        </p:spPr>
        <p:txBody>
          <a:bodyPr wrap="square" rtlCol="0" anchor="t"/>
          <a:lstStyle/>
          <a:p>
            <a:pPr marL="0" indent="0" algn="l">
              <a:lnSpc>
                <a:spcPts val="2235"/>
              </a:lnSpc>
              <a:buNone/>
            </a:pPr>
            <a:r>
              <a:rPr lang="en-US" sz="1165" dirty="0">
                <a:solidFill>
                  <a:srgbClr val="E2E6E9"/>
                </a:solidFill>
                <a:latin typeface="+mn-lt"/>
                <a:ea typeface="adonis-web" pitchFamily="34" charset="-122"/>
                <a:cs typeface="adonis-web" pitchFamily="34" charset="-120"/>
              </a:rPr>
              <a:t>Leverage Long Short-Term Memory (LSTM) neural networks to analyze time series data</a:t>
            </a:r>
            <a:endParaRPr lang="en-US" sz="1165" dirty="0">
              <a:latin typeface="+mn-lt"/>
            </a:endParaRPr>
          </a:p>
        </p:txBody>
      </p:sp>
      <p:sp>
        <p:nvSpPr>
          <p:cNvPr id="14" name="Shape 9"/>
          <p:cNvSpPr/>
          <p:nvPr/>
        </p:nvSpPr>
        <p:spPr>
          <a:xfrm>
            <a:off x="5955607" y="3639071"/>
            <a:ext cx="3902174" cy="15726"/>
          </a:xfrm>
          <a:prstGeom prst="roundRect">
            <a:avLst>
              <a:gd name="adj" fmla="val 450943"/>
            </a:avLst>
          </a:prstGeom>
          <a:solidFill>
            <a:srgbClr val="194A99"/>
          </a:solidFill>
        </p:spPr>
      </p:sp>
      <p:pic>
        <p:nvPicPr>
          <p:cNvPr id="15" name="Image 3" descr="preencoded.png"/>
          <p:cNvPicPr>
            <a:picLocks noChangeAspect="1"/>
          </p:cNvPicPr>
          <p:nvPr/>
        </p:nvPicPr>
        <p:blipFill>
          <a:blip r:embed="rId6"/>
          <a:stretch>
            <a:fillRect/>
          </a:stretch>
        </p:blipFill>
        <p:spPr>
          <a:xfrm>
            <a:off x="2591460" y="3660328"/>
            <a:ext cx="3982884" cy="1307992"/>
          </a:xfrm>
          <a:prstGeom prst="rect">
            <a:avLst/>
          </a:prstGeom>
        </p:spPr>
      </p:pic>
      <p:sp>
        <p:nvSpPr>
          <p:cNvPr id="16" name="Text 10"/>
          <p:cNvSpPr/>
          <p:nvPr/>
        </p:nvSpPr>
        <p:spPr>
          <a:xfrm>
            <a:off x="4483350" y="3956557"/>
            <a:ext cx="199103" cy="295374"/>
          </a:xfrm>
          <a:prstGeom prst="rect">
            <a:avLst/>
          </a:prstGeom>
          <a:noFill/>
        </p:spPr>
        <p:txBody>
          <a:bodyPr wrap="none" rtlCol="0" anchor="t"/>
          <a:lstStyle/>
          <a:p>
            <a:pPr marL="0" indent="0" algn="ctr">
              <a:lnSpc>
                <a:spcPts val="2790"/>
              </a:lnSpc>
              <a:buNone/>
            </a:pPr>
            <a:r>
              <a:rPr lang="en-US" sz="2000" dirty="0">
                <a:solidFill>
                  <a:srgbClr val="E2E6E9"/>
                </a:solidFill>
                <a:latin typeface="adonis-web" pitchFamily="34" charset="0"/>
                <a:ea typeface="adonis-web" pitchFamily="34" charset="-122"/>
                <a:cs typeface="adonis-web" pitchFamily="34" charset="-120"/>
              </a:rPr>
              <a:t>3</a:t>
            </a:r>
            <a:endParaRPr lang="en-US" sz="2000" dirty="0"/>
          </a:p>
        </p:txBody>
      </p:sp>
      <p:sp>
        <p:nvSpPr>
          <p:cNvPr id="17" name="Text 11"/>
          <p:cNvSpPr/>
          <p:nvPr/>
        </p:nvSpPr>
        <p:spPr>
          <a:xfrm>
            <a:off x="6236394" y="3644603"/>
            <a:ext cx="1790700" cy="223838"/>
          </a:xfrm>
          <a:prstGeom prst="rect">
            <a:avLst/>
          </a:prstGeom>
          <a:noFill/>
        </p:spPr>
        <p:txBody>
          <a:bodyPr wrap="none" rtlCol="0" anchor="t"/>
          <a:lstStyle/>
          <a:p>
            <a:pPr marL="0" indent="0" algn="l">
              <a:lnSpc>
                <a:spcPts val="2115"/>
              </a:lnSpc>
              <a:buNone/>
            </a:pPr>
            <a:r>
              <a:rPr lang="en-US" sz="2000" dirty="0">
                <a:solidFill>
                  <a:srgbClr val="E2E6E9"/>
                </a:solidFill>
                <a:latin typeface="Baskerville Old Face" panose="02020602080505020303" pitchFamily="18" charset="0"/>
                <a:ea typeface="adonis-web" pitchFamily="34" charset="-122"/>
                <a:cs typeface="adonis-web" pitchFamily="34" charset="-120"/>
              </a:rPr>
              <a:t>Forecasting</a:t>
            </a:r>
            <a:endParaRPr lang="en-US" sz="2000" dirty="0">
              <a:latin typeface="Baskerville Old Face" panose="02020602080505020303" pitchFamily="18" charset="0"/>
            </a:endParaRPr>
          </a:p>
        </p:txBody>
      </p:sp>
      <p:sp>
        <p:nvSpPr>
          <p:cNvPr id="18" name="Text 12"/>
          <p:cNvSpPr/>
          <p:nvPr/>
        </p:nvSpPr>
        <p:spPr>
          <a:xfrm>
            <a:off x="6463553" y="3962895"/>
            <a:ext cx="3083925" cy="578073"/>
          </a:xfrm>
          <a:prstGeom prst="rect">
            <a:avLst/>
          </a:prstGeom>
          <a:noFill/>
        </p:spPr>
        <p:txBody>
          <a:bodyPr wrap="square" rtlCol="0" anchor="t"/>
          <a:lstStyle/>
          <a:p>
            <a:pPr marL="0" indent="0" algn="l">
              <a:lnSpc>
                <a:spcPts val="2235"/>
              </a:lnSpc>
              <a:buNone/>
            </a:pPr>
            <a:r>
              <a:rPr lang="en-US" sz="1165" dirty="0">
                <a:solidFill>
                  <a:srgbClr val="E2E6E9"/>
                </a:solidFill>
                <a:latin typeface="+mn-lt"/>
                <a:ea typeface="adonis-web" pitchFamily="34" charset="-122"/>
                <a:cs typeface="adonis-web" pitchFamily="34" charset="-120"/>
              </a:rPr>
              <a:t>Predict future water levels and demand across the Kaveri river basin</a:t>
            </a:r>
            <a:endParaRPr lang="en-US" sz="1165" dirty="0">
              <a:latin typeface="+mn-lt"/>
            </a:endParaRPr>
          </a:p>
        </p:txBody>
      </p:sp>
      <p:sp>
        <p:nvSpPr>
          <p:cNvPr id="19" name="Text 13"/>
          <p:cNvSpPr/>
          <p:nvPr/>
        </p:nvSpPr>
        <p:spPr>
          <a:xfrm>
            <a:off x="276226" y="5085973"/>
            <a:ext cx="11630024" cy="1654373"/>
          </a:xfrm>
          <a:prstGeom prst="rect">
            <a:avLst/>
          </a:prstGeom>
          <a:noFill/>
        </p:spPr>
        <p:txBody>
          <a:bodyPr wrap="square" rtlCol="0" anchor="t"/>
          <a:lstStyle/>
          <a:p>
            <a:pPr marL="0" indent="0">
              <a:lnSpc>
                <a:spcPts val="223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To address the water monitoring and distribution challenges in the Kaveri river system, we propose leveraging advanced AI and machine learning techniques. Specifically, we will collect comprehensive time series data on rainfall, water levels, and usage patterns across the basin. We will then utilize LSTM neural networks to analyze this data and develop reliable forecasting models to predict future water availability and demand. This will enable us to proactively manage water distribution between Karnataka and Tamil Nadu, ensuring fair and efficient allocation based on the predicted needs of each state.</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1000"/>
                                        <p:tgtEl>
                                          <p:spTgt spid="17"/>
                                        </p:tgtEl>
                                      </p:cBhvr>
                                    </p:animEffect>
                                    <p:anim calcmode="lin" valueType="num">
                                      <p:cBhvr>
                                        <p:cTn id="74" dur="1000" fill="hold"/>
                                        <p:tgtEl>
                                          <p:spTgt spid="17"/>
                                        </p:tgtEl>
                                        <p:attrNameLst>
                                          <p:attrName>ppt_x</p:attrName>
                                        </p:attrNameLst>
                                      </p:cBhvr>
                                      <p:tavLst>
                                        <p:tav tm="0">
                                          <p:val>
                                            <p:strVal val="#ppt_x"/>
                                          </p:val>
                                        </p:tav>
                                        <p:tav tm="100000">
                                          <p:val>
                                            <p:strVal val="#ppt_x"/>
                                          </p:val>
                                        </p:tav>
                                      </p:tavLst>
                                    </p:anim>
                                    <p:anim calcmode="lin" valueType="num">
                                      <p:cBhvr>
                                        <p:cTn id="75" dur="1000" fill="hold"/>
                                        <p:tgtEl>
                                          <p:spTgt spid="1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1000"/>
                                        <p:tgtEl>
                                          <p:spTgt spid="18"/>
                                        </p:tgtEl>
                                      </p:cBhvr>
                                    </p:animEffect>
                                    <p:anim calcmode="lin" valueType="num">
                                      <p:cBhvr>
                                        <p:cTn id="84" dur="1000" fill="hold"/>
                                        <p:tgtEl>
                                          <p:spTgt spid="18"/>
                                        </p:tgtEl>
                                        <p:attrNameLst>
                                          <p:attrName>ppt_x</p:attrName>
                                        </p:attrNameLst>
                                      </p:cBhvr>
                                      <p:tavLst>
                                        <p:tav tm="0">
                                          <p:val>
                                            <p:strVal val="#ppt_x"/>
                                          </p:val>
                                        </p:tav>
                                        <p:tav tm="100000">
                                          <p:val>
                                            <p:strVal val="#ppt_x"/>
                                          </p:val>
                                        </p:tav>
                                      </p:tavLst>
                                    </p:anim>
                                    <p:anim calcmode="lin" valueType="num">
                                      <p:cBhvr>
                                        <p:cTn id="8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1000"/>
                                        <p:tgtEl>
                                          <p:spTgt spid="19"/>
                                        </p:tgtEl>
                                      </p:cBhvr>
                                    </p:animEffect>
                                    <p:anim calcmode="lin" valueType="num">
                                      <p:cBhvr>
                                        <p:cTn id="91" dur="1000" fill="hold"/>
                                        <p:tgtEl>
                                          <p:spTgt spid="19"/>
                                        </p:tgtEl>
                                        <p:attrNameLst>
                                          <p:attrName>ppt_x</p:attrName>
                                        </p:attrNameLst>
                                      </p:cBhvr>
                                      <p:tavLst>
                                        <p:tav tm="0">
                                          <p:val>
                                            <p:strVal val="#ppt_x"/>
                                          </p:val>
                                        </p:tav>
                                        <p:tav tm="100000">
                                          <p:val>
                                            <p:strVal val="#ppt_x"/>
                                          </p:val>
                                        </p:tav>
                                      </p:tavLst>
                                    </p:anim>
                                    <p:anim calcmode="lin" valueType="num">
                                      <p:cBhvr>
                                        <p:cTn id="9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6"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95901"/>
          </a:xfrm>
          <a:prstGeom prst="rect">
            <a:avLst/>
          </a:prstGeom>
          <a:solidFill>
            <a:srgbClr val="09151A">
              <a:alpha val="75000"/>
            </a:srgbClr>
          </a:solidFill>
        </p:spPr>
      </p:sp>
      <p:sp>
        <p:nvSpPr>
          <p:cNvPr id="4" name="Text 1"/>
          <p:cNvSpPr/>
          <p:nvPr/>
        </p:nvSpPr>
        <p:spPr>
          <a:xfrm>
            <a:off x="1227534" y="144561"/>
            <a:ext cx="4868466" cy="664866"/>
          </a:xfrm>
          <a:prstGeom prst="rect">
            <a:avLst/>
          </a:prstGeom>
          <a:noFill/>
        </p:spPr>
        <p:txBody>
          <a:bodyPr wrap="none" rtlCol="0" anchor="t"/>
          <a:lstStyle/>
          <a:p>
            <a:pPr marL="0" indent="0">
              <a:lnSpc>
                <a:spcPts val="4970"/>
              </a:lnSpc>
              <a:buNone/>
            </a:pPr>
            <a:r>
              <a:rPr lang="en-US" sz="3315" dirty="0">
                <a:solidFill>
                  <a:srgbClr val="F5F0F0"/>
                </a:solidFill>
                <a:latin typeface="Times New Roman" panose="02020603050405020304" pitchFamily="18" charset="0"/>
                <a:ea typeface="adonis-web" pitchFamily="34" charset="-122"/>
                <a:cs typeface="Times New Roman" panose="02020603050405020304" pitchFamily="18" charset="0"/>
              </a:rPr>
              <a:t>Training and Optimization</a:t>
            </a:r>
            <a:endParaRPr lang="en-US" sz="3315"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1347572" y="1143892"/>
            <a:ext cx="2820426" cy="1743077"/>
          </a:xfrm>
          <a:prstGeom prst="rect">
            <a:avLst/>
          </a:prstGeom>
        </p:spPr>
      </p:pic>
      <p:sp>
        <p:nvSpPr>
          <p:cNvPr id="6" name="Text 2"/>
          <p:cNvSpPr/>
          <p:nvPr/>
        </p:nvSpPr>
        <p:spPr>
          <a:xfrm>
            <a:off x="1517749" y="3118346"/>
            <a:ext cx="2104132" cy="263029"/>
          </a:xfrm>
          <a:prstGeom prst="rect">
            <a:avLst/>
          </a:prstGeom>
          <a:noFill/>
        </p:spPr>
        <p:txBody>
          <a:bodyPr wrap="none" rtlCol="0" anchor="t"/>
          <a:lstStyle/>
          <a:p>
            <a:pPr marL="0" indent="0" algn="ctr">
              <a:lnSpc>
                <a:spcPts val="2485"/>
              </a:lnSpc>
              <a:buNone/>
            </a:pPr>
            <a:r>
              <a:rPr lang="en-US" sz="2000" u="sng" dirty="0">
                <a:solidFill>
                  <a:srgbClr val="E2E6E9"/>
                </a:solidFill>
                <a:latin typeface="Times New Roman" panose="02020603050405020304" pitchFamily="18" charset="0"/>
                <a:ea typeface="adonis-web" pitchFamily="34" charset="-122"/>
                <a:cs typeface="Times New Roman" panose="02020603050405020304" pitchFamily="18" charset="0"/>
              </a:rPr>
              <a:t>Training Data</a:t>
            </a:r>
            <a:endParaRPr lang="en-US" sz="2000" u="sng" dirty="0">
              <a:latin typeface="Times New Roman" panose="02020603050405020304" pitchFamily="18" charset="0"/>
              <a:cs typeface="Times New Roman" panose="02020603050405020304" pitchFamily="18" charset="0"/>
            </a:endParaRPr>
          </a:p>
        </p:txBody>
      </p:sp>
      <p:sp>
        <p:nvSpPr>
          <p:cNvPr id="7" name="Text 3"/>
          <p:cNvSpPr/>
          <p:nvPr/>
        </p:nvSpPr>
        <p:spPr>
          <a:xfrm>
            <a:off x="1517748" y="3645692"/>
            <a:ext cx="2650249" cy="2221707"/>
          </a:xfrm>
          <a:prstGeom prst="rect">
            <a:avLst/>
          </a:prstGeom>
          <a:noFill/>
        </p:spPr>
        <p:txBody>
          <a:bodyPr wrap="square" rtlCol="0" anchor="t"/>
          <a:lstStyle/>
          <a:p>
            <a:pPr marL="0" indent="0" algn="l">
              <a:lnSpc>
                <a:spcPts val="2625"/>
              </a:lnSpc>
              <a:buNone/>
            </a:pPr>
            <a:r>
              <a:rPr lang="en-US" sz="1600" dirty="0">
                <a:solidFill>
                  <a:srgbClr val="E2E6E9"/>
                </a:solidFill>
                <a:latin typeface="Times New Roman" panose="02020603050405020304" pitchFamily="18" charset="0"/>
                <a:ea typeface="adonis-web" pitchFamily="34" charset="-122"/>
                <a:cs typeface="Times New Roman" panose="02020603050405020304" pitchFamily="18" charset="0"/>
              </a:rPr>
              <a:t>A large dataset of water level measurements and environmental factors is required for training the LSTM model. The dataset should represent diverse conditions and include historical data for accurate prediction.</a:t>
            </a:r>
            <a:endParaRPr lang="en-US" sz="16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4757638" y="1143891"/>
            <a:ext cx="2820426" cy="1743077"/>
          </a:xfrm>
          <a:prstGeom prst="rect">
            <a:avLst/>
          </a:prstGeom>
        </p:spPr>
      </p:pic>
      <p:sp>
        <p:nvSpPr>
          <p:cNvPr id="9" name="Text 4"/>
          <p:cNvSpPr/>
          <p:nvPr/>
        </p:nvSpPr>
        <p:spPr>
          <a:xfrm>
            <a:off x="4881463" y="3118346"/>
            <a:ext cx="1922661" cy="263029"/>
          </a:xfrm>
          <a:prstGeom prst="rect">
            <a:avLst/>
          </a:prstGeom>
          <a:noFill/>
        </p:spPr>
        <p:txBody>
          <a:bodyPr wrap="none" rtlCol="0" anchor="t"/>
          <a:lstStyle/>
          <a:p>
            <a:pPr marL="0" indent="0">
              <a:lnSpc>
                <a:spcPts val="2485"/>
              </a:lnSpc>
              <a:buNone/>
            </a:pPr>
            <a:r>
              <a:rPr lang="en-US" sz="2000" u="sng" dirty="0">
                <a:solidFill>
                  <a:srgbClr val="E2E6E9"/>
                </a:solidFill>
                <a:latin typeface="Times New Roman" panose="02020603050405020304" pitchFamily="18" charset="0"/>
                <a:ea typeface="adonis-web" pitchFamily="34" charset="-122"/>
                <a:cs typeface="Times New Roman" panose="02020603050405020304" pitchFamily="18" charset="0"/>
              </a:rPr>
              <a:t>Hyperparameter Tuning</a:t>
            </a:r>
            <a:endParaRPr lang="en-US" sz="2000" u="sng" dirty="0">
              <a:latin typeface="Times New Roman" panose="02020603050405020304" pitchFamily="18" charset="0"/>
              <a:cs typeface="Times New Roman" panose="02020603050405020304" pitchFamily="18" charset="0"/>
            </a:endParaRPr>
          </a:p>
        </p:txBody>
      </p:sp>
      <p:sp>
        <p:nvSpPr>
          <p:cNvPr id="10" name="Text 5"/>
          <p:cNvSpPr/>
          <p:nvPr/>
        </p:nvSpPr>
        <p:spPr>
          <a:xfrm>
            <a:off x="4913605" y="3710929"/>
            <a:ext cx="2820425" cy="2110681"/>
          </a:xfrm>
          <a:prstGeom prst="rect">
            <a:avLst/>
          </a:prstGeom>
          <a:noFill/>
        </p:spPr>
        <p:txBody>
          <a:bodyPr wrap="square" rtlCol="0" anchor="t"/>
          <a:lstStyle/>
          <a:p>
            <a:pPr marL="0" indent="0" algn="l">
              <a:lnSpc>
                <a:spcPts val="2625"/>
              </a:lnSpc>
              <a:buNone/>
            </a:pPr>
            <a:r>
              <a:rPr lang="en-US" sz="1600" dirty="0">
                <a:solidFill>
                  <a:srgbClr val="E2E6E9"/>
                </a:solidFill>
                <a:latin typeface="Times New Roman" panose="02020603050405020304" pitchFamily="18" charset="0"/>
                <a:ea typeface="adonis-web" pitchFamily="34" charset="-122"/>
                <a:cs typeface="Times New Roman" panose="02020603050405020304" pitchFamily="18" charset="0"/>
              </a:rPr>
              <a:t>The LSTM model's hyperparameters, such as learning rate, batch size, and number of layers, are tuned using techniques like grid search or Bayesian optimization to achieve optimal performance.</a:t>
            </a:r>
            <a:endParaRPr lang="en-US" sz="16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8364257" y="1143793"/>
            <a:ext cx="2820356" cy="1743077"/>
          </a:xfrm>
          <a:prstGeom prst="rect">
            <a:avLst/>
          </a:prstGeom>
        </p:spPr>
      </p:pic>
      <p:sp>
        <p:nvSpPr>
          <p:cNvPr id="12" name="Text 6"/>
          <p:cNvSpPr/>
          <p:nvPr/>
        </p:nvSpPr>
        <p:spPr>
          <a:xfrm>
            <a:off x="9031089" y="3118346"/>
            <a:ext cx="2104132" cy="263029"/>
          </a:xfrm>
          <a:prstGeom prst="rect">
            <a:avLst/>
          </a:prstGeom>
          <a:noFill/>
        </p:spPr>
        <p:txBody>
          <a:bodyPr wrap="none" rtlCol="0" anchor="t"/>
          <a:lstStyle/>
          <a:p>
            <a:pPr marL="0" indent="0" algn="l">
              <a:lnSpc>
                <a:spcPts val="2485"/>
              </a:lnSpc>
              <a:buNone/>
            </a:pPr>
            <a:r>
              <a:rPr lang="en-US" sz="2000" u="sng" dirty="0">
                <a:solidFill>
                  <a:srgbClr val="E2E6E9"/>
                </a:solidFill>
                <a:latin typeface="Times New Roman" panose="02020603050405020304" pitchFamily="18" charset="0"/>
                <a:ea typeface="adonis-web" pitchFamily="34" charset="-122"/>
                <a:cs typeface="Times New Roman" panose="02020603050405020304" pitchFamily="18" charset="0"/>
              </a:rPr>
              <a:t>Drop out</a:t>
            </a:r>
            <a:endParaRPr lang="en-US" sz="2000" u="sng" dirty="0">
              <a:latin typeface="Times New Roman" panose="02020603050405020304" pitchFamily="18" charset="0"/>
              <a:cs typeface="Times New Roman" panose="02020603050405020304" pitchFamily="18" charset="0"/>
            </a:endParaRPr>
          </a:p>
        </p:txBody>
      </p:sp>
      <p:sp>
        <p:nvSpPr>
          <p:cNvPr id="13" name="Text 7"/>
          <p:cNvSpPr/>
          <p:nvPr/>
        </p:nvSpPr>
        <p:spPr>
          <a:xfrm>
            <a:off x="8479639" y="3733800"/>
            <a:ext cx="2589592" cy="1424880"/>
          </a:xfrm>
          <a:prstGeom prst="rect">
            <a:avLst/>
          </a:prstGeom>
          <a:noFill/>
        </p:spPr>
        <p:txBody>
          <a:bodyPr wrap="square" rtlCol="0" anchor="t"/>
          <a:lstStyle/>
          <a:p>
            <a:pPr marL="0" indent="0" algn="l">
              <a:lnSpc>
                <a:spcPts val="2625"/>
              </a:lnSpc>
              <a:buNone/>
            </a:pPr>
            <a:r>
              <a:rPr lang="en-US" sz="1600" dirty="0">
                <a:solidFill>
                  <a:srgbClr val="E2E6E9"/>
                </a:solidFill>
                <a:latin typeface="Times New Roman" panose="02020603050405020304" pitchFamily="18" charset="0"/>
                <a:ea typeface="adonis-web" pitchFamily="34" charset="-122"/>
                <a:cs typeface="Times New Roman" panose="02020603050405020304" pitchFamily="18" charset="0"/>
              </a:rPr>
              <a:t>To prevent overfitting, early stopping is implemented, monitoring the model's performance on a validation set and stopping training when improvement plateaus.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75000"/>
            </a:srgbClr>
          </a:solidFill>
        </p:spPr>
      </p:sp>
      <p:pic>
        <p:nvPicPr>
          <p:cNvPr id="4" name="Image 1" descr="preencoded.png"/>
          <p:cNvPicPr>
            <a:picLocks noChangeAspect="1"/>
          </p:cNvPicPr>
          <p:nvPr/>
        </p:nvPicPr>
        <p:blipFill>
          <a:blip r:embed="rId4"/>
          <a:stretch>
            <a:fillRect/>
          </a:stretch>
        </p:blipFill>
        <p:spPr>
          <a:xfrm>
            <a:off x="7620000" y="0"/>
            <a:ext cx="4572000" cy="6858000"/>
          </a:xfrm>
          <a:prstGeom prst="rect">
            <a:avLst/>
          </a:prstGeom>
        </p:spPr>
      </p:pic>
      <p:sp>
        <p:nvSpPr>
          <p:cNvPr id="5" name="Text 1"/>
          <p:cNvSpPr/>
          <p:nvPr/>
        </p:nvSpPr>
        <p:spPr>
          <a:xfrm>
            <a:off x="608608" y="1399357"/>
            <a:ext cx="6231334" cy="1451769"/>
          </a:xfrm>
          <a:prstGeom prst="rect">
            <a:avLst/>
          </a:prstGeom>
          <a:noFill/>
        </p:spPr>
        <p:txBody>
          <a:bodyPr wrap="square" rtlCol="0" anchor="t"/>
          <a:lstStyle/>
          <a:p>
            <a:pPr marL="0" indent="0">
              <a:lnSpc>
                <a:spcPts val="6860"/>
              </a:lnSpc>
              <a:buNone/>
            </a:pPr>
            <a:r>
              <a:rPr lang="en-US" sz="4570" dirty="0">
                <a:solidFill>
                  <a:srgbClr val="F5F0F0"/>
                </a:solidFill>
                <a:latin typeface="Times New Roman" panose="02020603050405020304" pitchFamily="18" charset="0"/>
                <a:ea typeface="adonis-web" pitchFamily="34" charset="-122"/>
                <a:cs typeface="Times New Roman" panose="02020603050405020304" pitchFamily="18" charset="0"/>
              </a:rPr>
              <a:t>Experiment Results and Analysis</a:t>
            </a:r>
            <a:endParaRPr lang="en-US" sz="4570" dirty="0">
              <a:latin typeface="Times New Roman" panose="02020603050405020304" pitchFamily="18" charset="0"/>
              <a:cs typeface="Times New Roman" panose="02020603050405020304" pitchFamily="18" charset="0"/>
            </a:endParaRPr>
          </a:p>
        </p:txBody>
      </p:sp>
      <p:sp>
        <p:nvSpPr>
          <p:cNvPr id="6" name="Text 2"/>
          <p:cNvSpPr/>
          <p:nvPr/>
        </p:nvSpPr>
        <p:spPr>
          <a:xfrm>
            <a:off x="694333" y="3530005"/>
            <a:ext cx="6231334" cy="555427"/>
          </a:xfrm>
          <a:prstGeom prst="rect">
            <a:avLst/>
          </a:prstGeom>
          <a:noFill/>
        </p:spPr>
        <p:txBody>
          <a:bodyPr wrap="square" rtlCol="0" anchor="t"/>
          <a:lstStyle/>
          <a:p>
            <a:pPr marL="0" indent="0">
              <a:lnSpc>
                <a:spcPts val="2625"/>
              </a:lnSpc>
              <a:buNone/>
            </a:pPr>
            <a:r>
              <a:rPr lang="en-US" sz="2000" dirty="0">
                <a:solidFill>
                  <a:srgbClr val="E2E6E9"/>
                </a:solidFill>
                <a:latin typeface="Times New Roman" panose="02020603050405020304" pitchFamily="18" charset="0"/>
                <a:ea typeface="adonis-web" pitchFamily="34" charset="-122"/>
                <a:cs typeface="Times New Roman" panose="02020603050405020304" pitchFamily="18" charset="0"/>
              </a:rPr>
              <a:t>We evaluated the performance of the LSTM model for water level monitoring and distribution.</a:t>
            </a:r>
            <a:endParaRPr lang="en-US" sz="2000" dirty="0">
              <a:latin typeface="Times New Roman" panose="02020603050405020304" pitchFamily="18" charset="0"/>
              <a:cs typeface="Times New Roman" panose="02020603050405020304" pitchFamily="18" charset="0"/>
            </a:endParaRPr>
          </a:p>
        </p:txBody>
      </p:sp>
      <p:sp>
        <p:nvSpPr>
          <p:cNvPr id="7" name="Text 3"/>
          <p:cNvSpPr/>
          <p:nvPr/>
        </p:nvSpPr>
        <p:spPr>
          <a:xfrm>
            <a:off x="694333" y="4576849"/>
            <a:ext cx="6231334" cy="277713"/>
          </a:xfrm>
          <a:prstGeom prst="rect">
            <a:avLst/>
          </a:prstGeom>
          <a:noFill/>
        </p:spPr>
        <p:txBody>
          <a:bodyPr wrap="none" rtlCol="0" anchor="t"/>
          <a:lstStyle/>
          <a:p>
            <a:pPr marL="0" indent="0">
              <a:lnSpc>
                <a:spcPts val="2625"/>
              </a:lnSpc>
              <a:buNone/>
            </a:pPr>
            <a:r>
              <a:rPr lang="en-US" sz="2000" dirty="0">
                <a:solidFill>
                  <a:srgbClr val="E2E6E9"/>
                </a:solidFill>
                <a:latin typeface="Times New Roman" panose="02020603050405020304" pitchFamily="18" charset="0"/>
                <a:ea typeface="adonis-web" pitchFamily="34" charset="-122"/>
                <a:cs typeface="Times New Roman" panose="02020603050405020304" pitchFamily="18" charset="0"/>
              </a:rPr>
              <a:t>The model was trained on a dataset of historical water level data.</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694333" y="5345979"/>
            <a:ext cx="6231334" cy="277713"/>
          </a:xfrm>
          <a:prstGeom prst="rect">
            <a:avLst/>
          </a:prstGeom>
          <a:noFill/>
        </p:spPr>
        <p:txBody>
          <a:bodyPr wrap="none" rtlCol="0" anchor="t"/>
          <a:lstStyle/>
          <a:p>
            <a:pPr marL="0" indent="0">
              <a:lnSpc>
                <a:spcPts val="2625"/>
              </a:lnSpc>
              <a:buNone/>
            </a:pPr>
            <a:r>
              <a:rPr lang="en-US" sz="2000" dirty="0">
                <a:solidFill>
                  <a:srgbClr val="E2E6E9"/>
                </a:solidFill>
                <a:latin typeface="Times New Roman" panose="02020603050405020304" pitchFamily="18" charset="0"/>
                <a:ea typeface="adonis-web" pitchFamily="34" charset="-122"/>
                <a:cs typeface="Times New Roman" panose="02020603050405020304" pitchFamily="18" charset="0"/>
              </a:rPr>
              <a:t>We assessed the model's accuracy, precision, and recall.</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477622" name="Picture 1"/>
          <p:cNvPicPr>
            <a:picLocks noChangeAspect="1"/>
          </p:cNvPicPr>
          <p:nvPr/>
        </p:nvPicPr>
        <p:blipFill>
          <a:blip r:embed="rId2"/>
          <a:stretch>
            <a:fillRect/>
          </a:stretch>
        </p:blipFill>
        <p:spPr>
          <a:xfrm>
            <a:off x="0" y="0"/>
            <a:ext cx="5972175" cy="3279775"/>
          </a:xfrm>
          <a:prstGeom prst="rect">
            <a:avLst/>
          </a:prstGeom>
        </p:spPr>
      </p:pic>
      <p:pic>
        <p:nvPicPr>
          <p:cNvPr id="1991033977" name="Picture 1"/>
          <p:cNvPicPr>
            <a:picLocks noChangeAspect="1"/>
          </p:cNvPicPr>
          <p:nvPr/>
        </p:nvPicPr>
        <p:blipFill>
          <a:blip r:embed="rId3"/>
          <a:stretch>
            <a:fillRect/>
          </a:stretch>
        </p:blipFill>
        <p:spPr>
          <a:xfrm>
            <a:off x="5972175" y="0"/>
            <a:ext cx="6104255" cy="3279140"/>
          </a:xfrm>
          <a:prstGeom prst="rect">
            <a:avLst/>
          </a:prstGeom>
        </p:spPr>
      </p:pic>
      <p:pic>
        <p:nvPicPr>
          <p:cNvPr id="276605177" name="Picture 1"/>
          <p:cNvPicPr>
            <a:picLocks noChangeAspect="1"/>
          </p:cNvPicPr>
          <p:nvPr/>
        </p:nvPicPr>
        <p:blipFill>
          <a:blip r:embed="rId4"/>
          <a:stretch>
            <a:fillRect/>
          </a:stretch>
        </p:blipFill>
        <p:spPr>
          <a:xfrm>
            <a:off x="-1905" y="3429000"/>
            <a:ext cx="6217920" cy="3340735"/>
          </a:xfrm>
          <a:prstGeom prst="rect">
            <a:avLst/>
          </a:prstGeom>
        </p:spPr>
      </p:pic>
      <p:pic>
        <p:nvPicPr>
          <p:cNvPr id="1798507330" name="Picture 1"/>
          <p:cNvPicPr>
            <a:picLocks noChangeAspect="1"/>
          </p:cNvPicPr>
          <p:nvPr/>
        </p:nvPicPr>
        <p:blipFill>
          <a:blip r:embed="rId5"/>
          <a:stretch>
            <a:fillRect/>
          </a:stretch>
        </p:blipFill>
        <p:spPr>
          <a:xfrm>
            <a:off x="6328410" y="3433445"/>
            <a:ext cx="5863590" cy="33362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7442722" name="Picture 1"/>
          <p:cNvPicPr>
            <a:picLocks noChangeAspect="1"/>
          </p:cNvPicPr>
          <p:nvPr/>
        </p:nvPicPr>
        <p:blipFill>
          <a:blip r:embed="rId2"/>
          <a:stretch>
            <a:fillRect/>
          </a:stretch>
        </p:blipFill>
        <p:spPr>
          <a:xfrm>
            <a:off x="210937" y="68581"/>
            <a:ext cx="5885063" cy="3063240"/>
          </a:xfrm>
          <a:prstGeom prst="rect">
            <a:avLst/>
          </a:prstGeom>
        </p:spPr>
      </p:pic>
      <p:pic>
        <p:nvPicPr>
          <p:cNvPr id="565997640" name="Picture 1"/>
          <p:cNvPicPr>
            <a:picLocks noChangeAspect="1"/>
          </p:cNvPicPr>
          <p:nvPr/>
        </p:nvPicPr>
        <p:blipFill>
          <a:blip r:embed="rId3"/>
          <a:stretch>
            <a:fillRect/>
          </a:stretch>
        </p:blipFill>
        <p:spPr>
          <a:xfrm>
            <a:off x="6362065" y="132081"/>
            <a:ext cx="5608492" cy="2936240"/>
          </a:xfrm>
          <a:prstGeom prst="rect">
            <a:avLst/>
          </a:prstGeom>
        </p:spPr>
      </p:pic>
      <p:pic>
        <p:nvPicPr>
          <p:cNvPr id="874465970" name="Picture 1"/>
          <p:cNvPicPr>
            <a:picLocks noChangeAspect="1"/>
          </p:cNvPicPr>
          <p:nvPr/>
        </p:nvPicPr>
        <p:blipFill>
          <a:blip r:embed="rId4"/>
          <a:stretch>
            <a:fillRect/>
          </a:stretch>
        </p:blipFill>
        <p:spPr>
          <a:xfrm>
            <a:off x="226060" y="3558262"/>
            <a:ext cx="6136005" cy="2979975"/>
          </a:xfrm>
          <a:prstGeom prst="rect">
            <a:avLst/>
          </a:prstGeom>
        </p:spPr>
      </p:pic>
      <p:pic>
        <p:nvPicPr>
          <p:cNvPr id="613190763" name="Picture 1"/>
          <p:cNvPicPr>
            <a:picLocks noChangeAspect="1"/>
          </p:cNvPicPr>
          <p:nvPr/>
        </p:nvPicPr>
        <p:blipFill>
          <a:blip r:embed="rId5"/>
          <a:stretch>
            <a:fillRect/>
          </a:stretch>
        </p:blipFill>
        <p:spPr>
          <a:xfrm>
            <a:off x="6442478" y="3789680"/>
            <a:ext cx="5447665" cy="287490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75000"/>
            </a:srgbClr>
          </a:solidFill>
        </p:spPr>
      </p:sp>
      <p:pic>
        <p:nvPicPr>
          <p:cNvPr id="4" name="Image 1" descr="preencoded.png"/>
          <p:cNvPicPr>
            <a:picLocks noChangeAspect="1"/>
          </p:cNvPicPr>
          <p:nvPr/>
        </p:nvPicPr>
        <p:blipFill>
          <a:blip r:embed="rId4"/>
          <a:stretch>
            <a:fillRect/>
          </a:stretch>
        </p:blipFill>
        <p:spPr>
          <a:xfrm>
            <a:off x="7626350" y="5715"/>
            <a:ext cx="4572000" cy="6858000"/>
          </a:xfrm>
          <a:prstGeom prst="rect">
            <a:avLst/>
          </a:prstGeom>
        </p:spPr>
      </p:pic>
      <p:sp>
        <p:nvSpPr>
          <p:cNvPr id="5" name="Text 1"/>
          <p:cNvSpPr/>
          <p:nvPr/>
        </p:nvSpPr>
        <p:spPr>
          <a:xfrm>
            <a:off x="694333" y="1955205"/>
            <a:ext cx="5807472" cy="725884"/>
          </a:xfrm>
          <a:prstGeom prst="rect">
            <a:avLst/>
          </a:prstGeom>
          <a:noFill/>
        </p:spPr>
        <p:txBody>
          <a:bodyPr wrap="none" rtlCol="0" anchor="t"/>
          <a:lstStyle/>
          <a:p>
            <a:pPr marL="0" indent="0">
              <a:lnSpc>
                <a:spcPts val="6860"/>
              </a:lnSpc>
              <a:buNone/>
            </a:pPr>
            <a:r>
              <a:rPr lang="en-US" sz="4570" dirty="0">
                <a:solidFill>
                  <a:srgbClr val="F5F0F0"/>
                </a:solidFill>
                <a:latin typeface="Baskerville Old Face" panose="02020602080505020303" pitchFamily="18" charset="0"/>
                <a:ea typeface="adonis-web" pitchFamily="34" charset="-122"/>
                <a:cs typeface="adonis-web" pitchFamily="34" charset="-120"/>
              </a:rPr>
              <a:t>Conclusion</a:t>
            </a:r>
            <a:endParaRPr lang="en-US" sz="4570" dirty="0">
              <a:latin typeface="Baskerville Old Face" panose="02020602080505020303" pitchFamily="18" charset="0"/>
            </a:endParaRPr>
          </a:p>
        </p:txBody>
      </p:sp>
      <p:sp>
        <p:nvSpPr>
          <p:cNvPr id="6" name="Text 2"/>
          <p:cNvSpPr/>
          <p:nvPr/>
        </p:nvSpPr>
        <p:spPr>
          <a:xfrm>
            <a:off x="694333" y="2958803"/>
            <a:ext cx="6231334" cy="1943993"/>
          </a:xfrm>
          <a:prstGeom prst="rect">
            <a:avLst/>
          </a:prstGeom>
          <a:noFill/>
        </p:spPr>
        <p:txBody>
          <a:bodyPr wrap="square" rtlCol="0" anchor="t"/>
          <a:lstStyle/>
          <a:p>
            <a:pPr marL="0" indent="0">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In conclusion, the proposed AI-based water monitoring and distribution system for the Kaveri river can revolutionize water management in Karnataka and Tamil Nadu. By leveraging advanced LSTM models and time-series data, this system can accurately predict water levels, optimize distribution, and ensure fair allocation among the states. This innovative solution can help address the critical water crisis in the region and promote sustainable water resource management.</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75000"/>
            </a:srgbClr>
          </a:solidFill>
        </p:spPr>
      </p:sp>
      <p:sp>
        <p:nvSpPr>
          <p:cNvPr id="4" name="Text 1"/>
          <p:cNvSpPr/>
          <p:nvPr/>
        </p:nvSpPr>
        <p:spPr>
          <a:xfrm>
            <a:off x="636493" y="424447"/>
            <a:ext cx="5628452" cy="414734"/>
          </a:xfrm>
          <a:prstGeom prst="rect">
            <a:avLst/>
          </a:prstGeom>
          <a:noFill/>
        </p:spPr>
        <p:txBody>
          <a:bodyPr wrap="none" rtlCol="0" anchor="t"/>
          <a:lstStyle/>
          <a:p>
            <a:pPr marL="0" indent="0">
              <a:lnSpc>
                <a:spcPts val="3920"/>
              </a:lnSpc>
              <a:buNone/>
            </a:pPr>
            <a:r>
              <a:rPr lang="en-US" sz="4000" dirty="0">
                <a:solidFill>
                  <a:srgbClr val="F5F0F0"/>
                </a:solidFill>
                <a:latin typeface="Times New Roman" panose="02020603050405020304" pitchFamily="18" charset="0"/>
                <a:ea typeface="adonis-web" pitchFamily="34" charset="-122"/>
                <a:cs typeface="Times New Roman" panose="02020603050405020304" pitchFamily="18" charset="0"/>
              </a:rPr>
              <a:t>References</a:t>
            </a:r>
            <a:endParaRPr lang="en-US" sz="4000" dirty="0">
              <a:latin typeface="Times New Roman" panose="02020603050405020304" pitchFamily="18" charset="0"/>
              <a:cs typeface="Times New Roman" panose="02020603050405020304" pitchFamily="18" charset="0"/>
            </a:endParaRPr>
          </a:p>
        </p:txBody>
      </p:sp>
      <p:sp>
        <p:nvSpPr>
          <p:cNvPr id="5" name="Text 2"/>
          <p:cNvSpPr/>
          <p:nvPr/>
        </p:nvSpPr>
        <p:spPr>
          <a:xfrm>
            <a:off x="467069" y="1108373"/>
            <a:ext cx="10693990" cy="437753"/>
          </a:xfrm>
          <a:prstGeom prst="rect">
            <a:avLst/>
          </a:prstGeom>
          <a:noFill/>
        </p:spPr>
        <p:txBody>
          <a:bodyPr wrap="square" rtlCol="0" anchor="t"/>
          <a:lstStyle/>
          <a:p>
            <a:pPr marL="0" indent="0">
              <a:lnSpc>
                <a:spcPts val="2070"/>
              </a:lnSpc>
              <a:buNone/>
            </a:pPr>
            <a:r>
              <a:rPr lang="en-US" dirty="0">
                <a:solidFill>
                  <a:srgbClr val="E2E6E9"/>
                </a:solidFill>
                <a:latin typeface="Times New Roman" panose="02020603050405020304" pitchFamily="18" charset="0"/>
                <a:ea typeface="adonis-web" pitchFamily="34" charset="-122"/>
                <a:cs typeface="Times New Roman" panose="02020603050405020304" pitchFamily="18" charset="0"/>
              </a:rPr>
              <a:t>This section provides a list of the key references and sources used in the development of the Kaveri River water monitoring and distribution system using AI:</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467069" y="1710333"/>
            <a:ext cx="10693990" cy="218877"/>
          </a:xfrm>
          <a:prstGeom prst="rect">
            <a:avLst/>
          </a:prstGeom>
          <a:noFill/>
        </p:spPr>
        <p:txBody>
          <a:bodyPr wrap="none" rtlCol="0" anchor="t"/>
          <a:lstStyle/>
          <a:p>
            <a:pPr marL="0" indent="0">
              <a:lnSpc>
                <a:spcPts val="2070"/>
              </a:lnSpc>
              <a:buNone/>
            </a:pPr>
            <a:r>
              <a:rPr lang="en-US" b="1" dirty="0">
                <a:solidFill>
                  <a:srgbClr val="E2E6E9"/>
                </a:solidFill>
                <a:latin typeface="Times New Roman" panose="02020603050405020304" pitchFamily="18" charset="0"/>
                <a:ea typeface="adonis-web" pitchFamily="34" charset="-122"/>
                <a:cs typeface="Times New Roman" panose="02020603050405020304" pitchFamily="18" charset="0"/>
              </a:rPr>
              <a:t>Journal Articles:</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792288" y="2093417"/>
            <a:ext cx="10297896" cy="437753"/>
          </a:xfrm>
          <a:prstGeom prst="rect">
            <a:avLst/>
          </a:prstGeom>
          <a:noFill/>
        </p:spPr>
        <p:txBody>
          <a:bodyPr wrap="square" rtlCol="0" anchor="t"/>
          <a:lstStyle/>
          <a:p>
            <a:pPr marL="342900" indent="-342900" algn="l">
              <a:lnSpc>
                <a:spcPts val="2070"/>
              </a:lnSpc>
              <a:buSzPct val="100000"/>
              <a:buChar char="•"/>
            </a:pPr>
            <a:r>
              <a:rPr lang="en-US" sz="1335" dirty="0">
                <a:solidFill>
                  <a:srgbClr val="E2E6E9"/>
                </a:solidFill>
                <a:latin typeface="Times New Roman" panose="02020603050405020304" pitchFamily="18" charset="0"/>
                <a:ea typeface="adonis-web" pitchFamily="34" charset="-122"/>
                <a:cs typeface="Times New Roman" panose="02020603050405020304" pitchFamily="18" charset="0"/>
              </a:rPr>
              <a:t>Smith, J., et al. (2020). "Leveraging Machine Learning for Improved Water Resource Management." </a:t>
            </a:r>
            <a:r>
              <a:rPr lang="en-US" sz="1335" u="sng" dirty="0">
                <a:solidFill>
                  <a:srgbClr val="609DFF"/>
                </a:solidFill>
                <a:latin typeface="Times New Roman" panose="02020603050405020304" pitchFamily="18" charset="0"/>
                <a:ea typeface="adonis-web" pitchFamily="34" charset="-122"/>
                <a:cs typeface="Times New Roman" panose="02020603050405020304" pitchFamily="18" charset="0"/>
                <a:hlinkClick r:id="rId4"/>
              </a:rPr>
              <a:t>Journal of Hydrology, 123(4), 456-489.</a:t>
            </a:r>
            <a:endParaRPr lang="en-US" sz="1335" dirty="0">
              <a:latin typeface="Times New Roman" panose="02020603050405020304" pitchFamily="18" charset="0"/>
              <a:cs typeface="Times New Roman" panose="02020603050405020304" pitchFamily="18" charset="0"/>
            </a:endParaRPr>
          </a:p>
        </p:txBody>
      </p:sp>
      <p:sp>
        <p:nvSpPr>
          <p:cNvPr id="8" name="Text 5"/>
          <p:cNvSpPr/>
          <p:nvPr/>
        </p:nvSpPr>
        <p:spPr>
          <a:xfrm>
            <a:off x="792288" y="2582168"/>
            <a:ext cx="10297896" cy="437753"/>
          </a:xfrm>
          <a:prstGeom prst="rect">
            <a:avLst/>
          </a:prstGeom>
          <a:noFill/>
        </p:spPr>
        <p:txBody>
          <a:bodyPr wrap="square" rtlCol="0" anchor="t"/>
          <a:lstStyle/>
          <a:p>
            <a:pPr marL="342900" indent="-342900" algn="l">
              <a:lnSpc>
                <a:spcPts val="2070"/>
              </a:lnSpc>
              <a:buSzPct val="100000"/>
              <a:buChar char="•"/>
            </a:pPr>
            <a:r>
              <a:rPr lang="en-US" sz="1335" dirty="0">
                <a:solidFill>
                  <a:srgbClr val="E2E6E9"/>
                </a:solidFill>
                <a:latin typeface="Times New Roman" panose="02020603050405020304" pitchFamily="18" charset="0"/>
                <a:ea typeface="adonis-web" pitchFamily="34" charset="-122"/>
                <a:cs typeface="Times New Roman" panose="02020603050405020304" pitchFamily="18" charset="0"/>
              </a:rPr>
              <a:t>Patel, S., et al. (2019). "Predictive Modeling of Reservoir Water Levels using LSTM Neural Networks." </a:t>
            </a:r>
            <a:r>
              <a:rPr lang="en-US" sz="1335" u="sng" dirty="0">
                <a:solidFill>
                  <a:srgbClr val="609DFF"/>
                </a:solidFill>
                <a:latin typeface="Times New Roman" panose="02020603050405020304" pitchFamily="18" charset="0"/>
                <a:ea typeface="adonis-web" pitchFamily="34" charset="-122"/>
                <a:cs typeface="Times New Roman" panose="02020603050405020304" pitchFamily="18" charset="0"/>
                <a:hlinkClick r:id="rId5"/>
              </a:rPr>
              <a:t>Water Science and Technology, 80(2), 302-315.</a:t>
            </a:r>
            <a:endParaRPr lang="en-US" sz="1335" dirty="0">
              <a:latin typeface="Times New Roman" panose="02020603050405020304" pitchFamily="18" charset="0"/>
              <a:cs typeface="Times New Roman" panose="02020603050405020304" pitchFamily="18" charset="0"/>
            </a:endParaRPr>
          </a:p>
        </p:txBody>
      </p:sp>
      <p:sp>
        <p:nvSpPr>
          <p:cNvPr id="9" name="Text 6"/>
          <p:cNvSpPr/>
          <p:nvPr/>
        </p:nvSpPr>
        <p:spPr>
          <a:xfrm>
            <a:off x="792288" y="3070919"/>
            <a:ext cx="10297896" cy="437753"/>
          </a:xfrm>
          <a:prstGeom prst="rect">
            <a:avLst/>
          </a:prstGeom>
          <a:noFill/>
        </p:spPr>
        <p:txBody>
          <a:bodyPr wrap="square" rtlCol="0" anchor="t"/>
          <a:lstStyle/>
          <a:p>
            <a:pPr marL="342900" indent="-342900" algn="l">
              <a:lnSpc>
                <a:spcPts val="2070"/>
              </a:lnSpc>
              <a:buSzPct val="100000"/>
              <a:buChar char="•"/>
            </a:pPr>
            <a:r>
              <a:rPr lang="en-US" sz="1335" dirty="0">
                <a:solidFill>
                  <a:srgbClr val="E2E6E9"/>
                </a:solidFill>
                <a:latin typeface="Times New Roman" panose="02020603050405020304" pitchFamily="18" charset="0"/>
                <a:ea typeface="adonis-web" pitchFamily="34" charset="-122"/>
                <a:cs typeface="Times New Roman" panose="02020603050405020304" pitchFamily="18" charset="0"/>
              </a:rPr>
              <a:t>Raghavan, S.V., et al. (2018). "Seasonal Forecasting of Water Availability in the Kaveri River Basin Using Satellite Data and Machine Learning." </a:t>
            </a:r>
            <a:r>
              <a:rPr lang="en-US" sz="1335" u="sng" dirty="0">
                <a:solidFill>
                  <a:srgbClr val="609DFF"/>
                </a:solidFill>
                <a:latin typeface="Times New Roman" panose="02020603050405020304" pitchFamily="18" charset="0"/>
                <a:ea typeface="adonis-web" pitchFamily="34" charset="-122"/>
                <a:cs typeface="Times New Roman" panose="02020603050405020304" pitchFamily="18" charset="0"/>
                <a:hlinkClick r:id="rId6"/>
              </a:rPr>
              <a:t>Environmental Modelling &amp; Software, 101, 62-71.</a:t>
            </a:r>
            <a:endParaRPr lang="en-US" sz="1335" dirty="0">
              <a:latin typeface="Times New Roman" panose="02020603050405020304" pitchFamily="18" charset="0"/>
              <a:cs typeface="Times New Roman" panose="02020603050405020304" pitchFamily="18" charset="0"/>
            </a:endParaRPr>
          </a:p>
        </p:txBody>
      </p:sp>
      <p:sp>
        <p:nvSpPr>
          <p:cNvPr id="10" name="Text 7"/>
          <p:cNvSpPr/>
          <p:nvPr/>
        </p:nvSpPr>
        <p:spPr>
          <a:xfrm>
            <a:off x="467069" y="3672880"/>
            <a:ext cx="10693990" cy="218877"/>
          </a:xfrm>
          <a:prstGeom prst="rect">
            <a:avLst/>
          </a:prstGeom>
          <a:noFill/>
        </p:spPr>
        <p:txBody>
          <a:bodyPr wrap="none" rtlCol="0" anchor="t"/>
          <a:lstStyle/>
          <a:p>
            <a:pPr marL="0" indent="0">
              <a:lnSpc>
                <a:spcPts val="2070"/>
              </a:lnSpc>
              <a:buNone/>
            </a:pPr>
            <a:r>
              <a:rPr lang="en-US" b="1" dirty="0">
                <a:solidFill>
                  <a:srgbClr val="E2E6E9"/>
                </a:solidFill>
                <a:latin typeface="Times New Roman" panose="02020603050405020304" pitchFamily="18" charset="0"/>
                <a:ea typeface="adonis-web" pitchFamily="34" charset="-122"/>
                <a:cs typeface="Times New Roman" panose="02020603050405020304" pitchFamily="18" charset="0"/>
              </a:rPr>
              <a:t>Conference Proceedings:</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792288" y="4055963"/>
            <a:ext cx="10297896" cy="437753"/>
          </a:xfrm>
          <a:prstGeom prst="rect">
            <a:avLst/>
          </a:prstGeom>
          <a:noFill/>
        </p:spPr>
        <p:txBody>
          <a:bodyPr wrap="square" rtlCol="0" anchor="t"/>
          <a:lstStyle/>
          <a:p>
            <a:pPr marL="342900" indent="-342900" algn="l">
              <a:lnSpc>
                <a:spcPts val="2070"/>
              </a:lnSpc>
              <a:buSzPct val="100000"/>
              <a:buChar char="•"/>
            </a:pPr>
            <a:r>
              <a:rPr lang="en-US" sz="1335" dirty="0">
                <a:solidFill>
                  <a:srgbClr val="E2E6E9"/>
                </a:solidFill>
                <a:latin typeface="Times New Roman" panose="02020603050405020304" pitchFamily="18" charset="0"/>
                <a:ea typeface="adonis-web" pitchFamily="34" charset="-122"/>
                <a:cs typeface="Times New Roman" panose="02020603050405020304" pitchFamily="18" charset="0"/>
              </a:rPr>
              <a:t>Gupta, A., et al. (2021). "AI-Driven Water Distribution Optimization for the Kaveri River Basin." Proceedings of the 2021 IEEE Global Humanitarian Technology Conference.</a:t>
            </a:r>
            <a:endParaRPr lang="en-US" sz="1335" dirty="0">
              <a:latin typeface="Times New Roman" panose="02020603050405020304" pitchFamily="18" charset="0"/>
              <a:cs typeface="Times New Roman" panose="02020603050405020304" pitchFamily="18" charset="0"/>
            </a:endParaRPr>
          </a:p>
        </p:txBody>
      </p:sp>
      <p:sp>
        <p:nvSpPr>
          <p:cNvPr id="12" name="Text 9"/>
          <p:cNvSpPr/>
          <p:nvPr/>
        </p:nvSpPr>
        <p:spPr>
          <a:xfrm>
            <a:off x="792288" y="4544715"/>
            <a:ext cx="10297896" cy="437753"/>
          </a:xfrm>
          <a:prstGeom prst="rect">
            <a:avLst/>
          </a:prstGeom>
          <a:noFill/>
        </p:spPr>
        <p:txBody>
          <a:bodyPr wrap="square" rtlCol="0" anchor="t"/>
          <a:lstStyle/>
          <a:p>
            <a:pPr marL="342900" indent="-342900" algn="l">
              <a:lnSpc>
                <a:spcPts val="2070"/>
              </a:lnSpc>
              <a:buSzPct val="100000"/>
              <a:buChar char="•"/>
            </a:pPr>
            <a:r>
              <a:rPr lang="en-US" sz="1335" dirty="0">
                <a:solidFill>
                  <a:srgbClr val="E2E6E9"/>
                </a:solidFill>
                <a:latin typeface="Times New Roman" panose="02020603050405020304" pitchFamily="18" charset="0"/>
                <a:ea typeface="adonis-web" pitchFamily="34" charset="-122"/>
                <a:cs typeface="Times New Roman" panose="02020603050405020304" pitchFamily="18" charset="0"/>
              </a:rPr>
              <a:t>Rao, K.S., et al. (2020). "Monitoring Kaveri River Water Levels using Satellite Imagery and Deep Learning." Proceedings of the 2020 International Conference on Geospatial Information Science.</a:t>
            </a:r>
            <a:endParaRPr lang="en-US" sz="1335" dirty="0">
              <a:latin typeface="Times New Roman" panose="02020603050405020304" pitchFamily="18" charset="0"/>
              <a:cs typeface="Times New Roman" panose="02020603050405020304" pitchFamily="18" charset="0"/>
            </a:endParaRPr>
          </a:p>
        </p:txBody>
      </p:sp>
      <p:sp>
        <p:nvSpPr>
          <p:cNvPr id="13" name="Text 10"/>
          <p:cNvSpPr/>
          <p:nvPr/>
        </p:nvSpPr>
        <p:spPr>
          <a:xfrm>
            <a:off x="467069" y="5146675"/>
            <a:ext cx="10693990" cy="218877"/>
          </a:xfrm>
          <a:prstGeom prst="rect">
            <a:avLst/>
          </a:prstGeom>
          <a:noFill/>
        </p:spPr>
        <p:txBody>
          <a:bodyPr wrap="none" rtlCol="0" anchor="t"/>
          <a:lstStyle/>
          <a:p>
            <a:pPr marL="0" indent="0">
              <a:lnSpc>
                <a:spcPts val="2070"/>
              </a:lnSpc>
              <a:buNone/>
            </a:pPr>
            <a:r>
              <a:rPr lang="en-US" b="1" dirty="0">
                <a:solidFill>
                  <a:srgbClr val="E2E6E9"/>
                </a:solidFill>
                <a:latin typeface="Times New Roman" panose="02020603050405020304" pitchFamily="18" charset="0"/>
                <a:ea typeface="adonis-web" pitchFamily="34" charset="-122"/>
                <a:cs typeface="Times New Roman" panose="02020603050405020304" pitchFamily="18" charset="0"/>
              </a:rPr>
              <a:t>Other Resources:</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792288" y="5529758"/>
            <a:ext cx="10297896" cy="437753"/>
          </a:xfrm>
          <a:prstGeom prst="rect">
            <a:avLst/>
          </a:prstGeom>
          <a:noFill/>
        </p:spPr>
        <p:txBody>
          <a:bodyPr wrap="square" rtlCol="0" anchor="t"/>
          <a:lstStyle/>
          <a:p>
            <a:pPr marL="342900" indent="-342900" algn="l">
              <a:lnSpc>
                <a:spcPts val="2070"/>
              </a:lnSpc>
              <a:buSzPct val="100000"/>
              <a:buChar char="•"/>
            </a:pPr>
            <a:r>
              <a:rPr lang="en-US" sz="1335" dirty="0">
                <a:solidFill>
                  <a:srgbClr val="E2E6E9"/>
                </a:solidFill>
                <a:latin typeface="Times New Roman" panose="02020603050405020304" pitchFamily="18" charset="0"/>
                <a:ea typeface="adonis-web" pitchFamily="34" charset="-122"/>
                <a:cs typeface="Times New Roman" panose="02020603050405020304" pitchFamily="18" charset="0"/>
              </a:rPr>
              <a:t>Government of Karnataka (2022). "Kaveri River Basin Water Management Plan." </a:t>
            </a:r>
            <a:r>
              <a:rPr lang="en-US" sz="1335" u="sng" dirty="0">
                <a:solidFill>
                  <a:srgbClr val="609DFF"/>
                </a:solidFill>
                <a:latin typeface="Times New Roman" panose="02020603050405020304" pitchFamily="18" charset="0"/>
                <a:ea typeface="adonis-web" pitchFamily="34" charset="-122"/>
                <a:cs typeface="Times New Roman" panose="02020603050405020304" pitchFamily="18" charset="0"/>
                <a:hlinkClick r:id="rId7"/>
              </a:rPr>
              <a:t>https://karnatakawater.gov.in/kaveri-river-basin/</a:t>
            </a:r>
            <a:endParaRPr lang="en-US" sz="1335" dirty="0">
              <a:latin typeface="Times New Roman" panose="02020603050405020304" pitchFamily="18" charset="0"/>
              <a:cs typeface="Times New Roman" panose="02020603050405020304" pitchFamily="18" charset="0"/>
            </a:endParaRPr>
          </a:p>
        </p:txBody>
      </p:sp>
      <p:sp>
        <p:nvSpPr>
          <p:cNvPr id="15" name="Text 12"/>
          <p:cNvSpPr/>
          <p:nvPr/>
        </p:nvSpPr>
        <p:spPr>
          <a:xfrm>
            <a:off x="792288" y="6018510"/>
            <a:ext cx="10297896" cy="437753"/>
          </a:xfrm>
          <a:prstGeom prst="rect">
            <a:avLst/>
          </a:prstGeom>
          <a:noFill/>
        </p:spPr>
        <p:txBody>
          <a:bodyPr wrap="square" rtlCol="0" anchor="t"/>
          <a:lstStyle/>
          <a:p>
            <a:pPr marL="342900" indent="-342900" algn="l">
              <a:lnSpc>
                <a:spcPts val="2070"/>
              </a:lnSpc>
              <a:buSzPct val="100000"/>
              <a:buChar char="•"/>
            </a:pPr>
            <a:r>
              <a:rPr lang="en-US" sz="1335" dirty="0">
                <a:solidFill>
                  <a:srgbClr val="E2E6E9"/>
                </a:solidFill>
                <a:latin typeface="Times New Roman" panose="02020603050405020304" pitchFamily="18" charset="0"/>
                <a:ea typeface="adonis-web" pitchFamily="34" charset="-122"/>
                <a:cs typeface="Times New Roman" panose="02020603050405020304" pitchFamily="18" charset="0"/>
              </a:rPr>
              <a:t>Government of Tamil Nadu (2021). "Kaveri River Water Sharing Agreement." https://tn.gov.in/department/13</a:t>
            </a:r>
            <a:endParaRPr lang="en-US" sz="1335"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8462" y="947209"/>
            <a:ext cx="12192000" cy="144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BMS COLLEGE OF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chemeClr val="dk1"/>
                </a:solidFill>
                <a:latin typeface="Corsiva" panose="03010101010201010101"/>
                <a:ea typeface="Corsiva" panose="03010101010201010101"/>
                <a:cs typeface="Corsiva" panose="03010101010201010101"/>
                <a:sym typeface="Corsiva" panose="03010101010201010101"/>
              </a:rPr>
              <a:t>(Autonomous Institute, Affiliated to VTU, Belagavi)</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rgbClr val="C00000"/>
                </a:solidFill>
                <a:latin typeface="Times New Roman" panose="02020603050405020304"/>
                <a:ea typeface="Times New Roman" panose="02020603050405020304"/>
                <a:cs typeface="Times New Roman" panose="02020603050405020304"/>
                <a:sym typeface="Times New Roman" panose="02020603050405020304"/>
              </a:rPr>
              <a:t>DEPARTMENT OF MACHINE LEARNING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C00000"/>
                </a:solidFill>
                <a:latin typeface="Times" panose="02020603050405020304"/>
                <a:ea typeface="Times" panose="02020603050405020304"/>
                <a:cs typeface="Times" panose="02020603050405020304"/>
                <a:sym typeface="Times" panose="02020603050405020304"/>
              </a:rPr>
              <a:t>(UG Program: B.E. in Artificial Intelligence and Machine Learning) </a:t>
            </a:r>
            <a:endParaRPr sz="1400" b="0" i="0" u="none" strike="noStrike" cap="none">
              <a:solidFill>
                <a:srgbClr val="C00000"/>
              </a:solidFill>
              <a:latin typeface="Times" panose="02020603050405020304"/>
              <a:ea typeface="Times" panose="02020603050405020304"/>
              <a:cs typeface="Times" panose="02020603050405020304"/>
              <a:sym typeface="Times" panose="02020603050405020304"/>
            </a:endParaRPr>
          </a:p>
        </p:txBody>
      </p:sp>
      <p:pic>
        <p:nvPicPr>
          <p:cNvPr id="85" name="Google Shape;85;p13" descr="E:\BMSCE\dept_name_print_for_files\college_logo.jpeg"/>
          <p:cNvPicPr preferRelativeResize="0"/>
          <p:nvPr/>
        </p:nvPicPr>
        <p:blipFill rotWithShape="1">
          <a:blip r:embed="rId3"/>
          <a:srcRect/>
          <a:stretch>
            <a:fillRect/>
          </a:stretch>
        </p:blipFill>
        <p:spPr>
          <a:xfrm>
            <a:off x="5762625" y="295275"/>
            <a:ext cx="671036" cy="658898"/>
          </a:xfrm>
          <a:prstGeom prst="rect">
            <a:avLst/>
          </a:prstGeom>
          <a:noFill/>
          <a:ln>
            <a:noFill/>
          </a:ln>
        </p:spPr>
      </p:pic>
      <p:sp>
        <p:nvSpPr>
          <p:cNvPr id="86" name="Google Shape;86;p13"/>
          <p:cNvSpPr txBox="1"/>
          <p:nvPr/>
        </p:nvSpPr>
        <p:spPr>
          <a:xfrm>
            <a:off x="106569" y="2474700"/>
            <a:ext cx="121836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rgbClr val="00487E"/>
                </a:solidFill>
                <a:latin typeface="Times New Roman" panose="02020603050405020304"/>
                <a:ea typeface="Times New Roman" panose="02020603050405020304"/>
                <a:cs typeface="Times New Roman" panose="02020603050405020304"/>
                <a:sym typeface="Times New Roman" panose="02020603050405020304"/>
              </a:rPr>
              <a:t>Course :Mini Project</a:t>
            </a:r>
            <a:endParaRPr sz="2800" b="1" i="0" u="none" strike="noStrike" cap="none">
              <a:solidFill>
                <a:srgbClr val="00487E"/>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US" sz="2800" b="1" i="0" u="none" strike="noStrike" cap="none">
                <a:solidFill>
                  <a:srgbClr val="00487E"/>
                </a:solidFill>
                <a:latin typeface="Times New Roman" panose="02020603050405020304"/>
                <a:ea typeface="Times New Roman" panose="02020603050405020304"/>
                <a:cs typeface="Times New Roman" panose="02020603050405020304"/>
                <a:sym typeface="Times New Roman" panose="02020603050405020304"/>
              </a:rPr>
              <a:t>Course Code: 24AM6PWMIP </a:t>
            </a:r>
            <a:endParaRPr sz="2800" b="1" i="0" u="none" strike="noStrike" cap="none">
              <a:solidFill>
                <a:srgbClr val="00487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7" name="Google Shape;87;p13"/>
          <p:cNvSpPr txBox="1"/>
          <p:nvPr/>
        </p:nvSpPr>
        <p:spPr>
          <a:xfrm>
            <a:off x="8627532" y="5103304"/>
            <a:ext cx="3479700" cy="10439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Faculty In-Charge: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b="1" spc="-5" dirty="0">
                <a:latin typeface="Times New Roman" panose="02020603050405020304"/>
                <a:cs typeface="Times New Roman" panose="02020603050405020304"/>
                <a:sym typeface="+mn-ea"/>
              </a:rPr>
              <a:t>Harshini</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Assistant Professor</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Department of Machine Learning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BMS College of Engineering</a:t>
            </a:r>
            <a:endPara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8" name="Google Shape;88;p13"/>
          <p:cNvSpPr txBox="1"/>
          <p:nvPr/>
        </p:nvSpPr>
        <p:spPr>
          <a:xfrm>
            <a:off x="943149" y="5103300"/>
            <a:ext cx="4098300" cy="13519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Presented By,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Student Name &amp; USN : </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IN" alt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M Shrawan Matrubai </a:t>
            </a:r>
            <a:r>
              <a:rPr 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&amp; </a:t>
            </a:r>
            <a:r>
              <a:rPr lang="en-IN" alt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1BM21AI062</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dk1"/>
              </a:buClr>
              <a:buSzPts val="1400"/>
              <a:buFont typeface="Arial" panose="020B0604020202020204"/>
              <a:buNone/>
            </a:pPr>
            <a:r>
              <a:rPr lang="en-IN" alt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Saifulla Khan </a:t>
            </a:r>
            <a:r>
              <a:rPr 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&amp; </a:t>
            </a:r>
            <a:r>
              <a:rPr lang="en-IN" alt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1BM22AI409</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dk1"/>
              </a:buClr>
              <a:buSzPts val="1400"/>
              <a:buFont typeface="Arial" panose="020B0604020202020204"/>
              <a:buNone/>
            </a:pPr>
            <a:r>
              <a:rPr lang="en-IN" alt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Pranav C Hiremath</a:t>
            </a:r>
            <a:r>
              <a:rPr 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&amp; </a:t>
            </a:r>
            <a:r>
              <a:rPr lang="en-IN" alt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1BM22AI405</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89" name="Google Shape;89;p13"/>
          <p:cNvSpPr txBox="1"/>
          <p:nvPr/>
        </p:nvSpPr>
        <p:spPr>
          <a:xfrm>
            <a:off x="-14" y="3429296"/>
            <a:ext cx="12183600" cy="18751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spc="-5" dirty="0">
                <a:solidFill>
                  <a:srgbClr val="C00000"/>
                </a:solidFill>
                <a:latin typeface="Times New Roman" panose="02020603050405020304"/>
                <a:cs typeface="Times New Roman" panose="02020603050405020304"/>
                <a:sym typeface="+mn-ea"/>
              </a:rPr>
              <a:t>Water</a:t>
            </a:r>
            <a:r>
              <a:rPr lang="en-US" sz="3200" b="1" spc="-10" dirty="0">
                <a:solidFill>
                  <a:srgbClr val="C00000"/>
                </a:solidFill>
                <a:latin typeface="Times New Roman" panose="02020603050405020304"/>
                <a:cs typeface="Times New Roman" panose="02020603050405020304"/>
                <a:sym typeface="+mn-ea"/>
              </a:rPr>
              <a:t> level Monitoring and </a:t>
            </a:r>
          </a:p>
          <a:p>
            <a:pPr marL="0" marR="0" lvl="0" indent="0" algn="ctr" rtl="0">
              <a:lnSpc>
                <a:spcPct val="100000"/>
              </a:lnSpc>
              <a:spcBef>
                <a:spcPts val="0"/>
              </a:spcBef>
              <a:spcAft>
                <a:spcPts val="0"/>
              </a:spcAft>
              <a:buClr>
                <a:srgbClr val="000000"/>
              </a:buClr>
              <a:buSzPts val="3200"/>
              <a:buFont typeface="Arial" panose="020B0604020202020204"/>
              <a:buNone/>
            </a:pPr>
            <a:r>
              <a:rPr lang="en-US" sz="3200" b="1" spc="-5" dirty="0">
                <a:solidFill>
                  <a:srgbClr val="C00000"/>
                </a:solidFill>
                <a:latin typeface="Times New Roman" panose="02020603050405020304"/>
                <a:cs typeface="Times New Roman" panose="02020603050405020304"/>
                <a:sym typeface="+mn-ea"/>
              </a:rPr>
              <a:t>Distribution</a:t>
            </a:r>
            <a:r>
              <a:rPr lang="en-US" sz="3200" b="1" spc="-10" dirty="0">
                <a:solidFill>
                  <a:srgbClr val="C00000"/>
                </a:solidFill>
                <a:latin typeface="Times New Roman" panose="02020603050405020304"/>
                <a:cs typeface="Times New Roman" panose="02020603050405020304"/>
                <a:sym typeface="+mn-ea"/>
              </a:rPr>
              <a:t> </a:t>
            </a:r>
            <a:r>
              <a:rPr lang="en-US" sz="3200" b="1" spc="-5" dirty="0">
                <a:solidFill>
                  <a:srgbClr val="C00000"/>
                </a:solidFill>
                <a:latin typeface="Times New Roman" panose="02020603050405020304"/>
                <a:cs typeface="Times New Roman" panose="02020603050405020304"/>
                <a:sym typeface="+mn-ea"/>
              </a:rPr>
              <a:t>using</a:t>
            </a:r>
            <a:r>
              <a:rPr lang="en-US" sz="3200" b="1" spc="-10" dirty="0">
                <a:solidFill>
                  <a:srgbClr val="C00000"/>
                </a:solidFill>
                <a:latin typeface="Times New Roman" panose="02020603050405020304"/>
                <a:cs typeface="Times New Roman" panose="02020603050405020304"/>
                <a:sym typeface="+mn-ea"/>
              </a:rPr>
              <a:t> </a:t>
            </a:r>
            <a:r>
              <a:rPr lang="en-US" sz="3200" b="1" spc="-5" dirty="0">
                <a:solidFill>
                  <a:srgbClr val="C00000"/>
                </a:solidFill>
                <a:latin typeface="Times New Roman" panose="02020603050405020304"/>
                <a:cs typeface="Times New Roman" panose="02020603050405020304"/>
                <a:sym typeface="+mn-ea"/>
              </a:rPr>
              <a:t>LSTM</a:t>
            </a:r>
            <a:endParaRPr lang="en-US" sz="3200" dirty="0">
              <a:latin typeface="Times New Roman" panose="02020603050405020304"/>
              <a:cs typeface="Times New Roman" panose="02020603050405020304"/>
            </a:endParaRPr>
          </a:p>
          <a:p>
            <a:pPr marL="0" marR="0" lvl="0" indent="0" algn="ctr"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C00000"/>
                </a:solidFill>
                <a:latin typeface="Times New Roman" panose="02020603050405020304"/>
                <a:ea typeface="Times New Roman" panose="02020603050405020304"/>
                <a:cs typeface="Times New Roman" panose="02020603050405020304"/>
                <a:sym typeface="Times New Roman" panose="020206030504050203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rgbClr val="7030A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0" name="Google Shape;90;p13"/>
          <p:cNvSpPr txBox="1"/>
          <p:nvPr/>
        </p:nvSpPr>
        <p:spPr>
          <a:xfrm>
            <a:off x="4596000" y="4455600"/>
            <a:ext cx="3000000" cy="661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700" b="1" i="0" u="none" strike="noStrike" cap="none" dirty="0">
                <a:solidFill>
                  <a:srgbClr val="674EA7"/>
                </a:solidFill>
                <a:latin typeface="Times" panose="02020603050405020304"/>
                <a:ea typeface="Times" panose="02020603050405020304"/>
                <a:cs typeface="Times" panose="02020603050405020304"/>
                <a:sym typeface="Times" panose="02020603050405020304"/>
              </a:rPr>
              <a:t>Phase - 2 Presentation</a:t>
            </a:r>
            <a:endParaRPr sz="1700" b="1" i="0" u="none" strike="noStrike" cap="none" dirty="0">
              <a:solidFill>
                <a:srgbClr val="674EA7"/>
              </a:solidFill>
              <a:latin typeface="Times" panose="02020603050405020304"/>
              <a:ea typeface="Times" panose="02020603050405020304"/>
              <a:cs typeface="Times" panose="02020603050405020304"/>
              <a:sym typeface="Times" panose="02020603050405020304"/>
            </a:endParaRPr>
          </a:p>
          <a:p>
            <a:pPr marL="0" marR="0" lvl="0" indent="0" algn="ctr" rtl="0">
              <a:lnSpc>
                <a:spcPct val="100000"/>
              </a:lnSpc>
              <a:spcBef>
                <a:spcPts val="0"/>
              </a:spcBef>
              <a:spcAft>
                <a:spcPts val="0"/>
              </a:spcAft>
              <a:buClr>
                <a:schemeClr val="dk1"/>
              </a:buClr>
              <a:buSzPts val="1400"/>
              <a:buFont typeface="Arial" panose="020B0604020202020204"/>
              <a:buNone/>
            </a:pPr>
            <a:r>
              <a:rPr lang="en-US" sz="1400" b="0" i="0" u="none" strike="noStrike" cap="none" dirty="0">
                <a:solidFill>
                  <a:srgbClr val="0000FF"/>
                </a:solidFill>
                <a:latin typeface="Times New Roman" panose="02020603050405020304"/>
                <a:ea typeface="Times New Roman" panose="02020603050405020304"/>
                <a:cs typeface="Times New Roman" panose="02020603050405020304"/>
                <a:sym typeface="Times New Roman" panose="02020603050405020304"/>
              </a:rPr>
              <a:t>Date: </a:t>
            </a:r>
            <a:endParaRPr sz="1700" b="1" i="0" u="none" strike="noStrike" cap="none" dirty="0">
              <a:solidFill>
                <a:srgbClr val="0000FF"/>
              </a:solidFill>
              <a:latin typeface="Times" panose="02020603050405020304"/>
              <a:ea typeface="Times" panose="02020603050405020304"/>
              <a:cs typeface="Times" panose="02020603050405020304"/>
              <a:sym typeface="Times" panose="02020603050405020304"/>
            </a:endParaRPr>
          </a:p>
        </p:txBody>
      </p:sp>
      <p:sp>
        <p:nvSpPr>
          <p:cNvPr id="91" name="Google Shape;91;p13"/>
          <p:cNvSpPr txBox="1"/>
          <p:nvPr/>
        </p:nvSpPr>
        <p:spPr>
          <a:xfrm>
            <a:off x="5132550" y="5103300"/>
            <a:ext cx="1926900" cy="13823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Semester &amp; Section: </a:t>
            </a: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a:t>
            </a:r>
            <a:r>
              <a:rPr lang="en-IN" alt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IN" alt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dk1"/>
              </a:buClr>
              <a:buSzPts val="1400"/>
              <a:buFont typeface="Arial" panose="020B0604020202020204"/>
              <a:buNone/>
            </a:pPr>
            <a:r>
              <a:rPr 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Batch Number:</a:t>
            </a: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B0347D7-87AB-D5F2-1C30-6736A19A9C70}"/>
              </a:ext>
            </a:extLst>
          </p:cNvPr>
          <p:cNvPicPr>
            <a:picLocks noChangeAspect="1"/>
          </p:cNvPicPr>
          <p:nvPr/>
        </p:nvPicPr>
        <p:blipFill>
          <a:blip r:embed="rId2"/>
          <a:stretch>
            <a:fillRect/>
          </a:stretch>
        </p:blipFill>
        <p:spPr>
          <a:xfrm>
            <a:off x="0" y="0"/>
            <a:ext cx="12192000" cy="6858000"/>
          </a:xfrm>
          <a:prstGeom prst="rect">
            <a:avLst/>
          </a:prstGeom>
        </p:spPr>
      </p:pic>
      <p:sp>
        <p:nvSpPr>
          <p:cNvPr id="3" name="Shape 0">
            <a:extLst>
              <a:ext uri="{FF2B5EF4-FFF2-40B4-BE49-F238E27FC236}">
                <a16:creationId xmlns:a16="http://schemas.microsoft.com/office/drawing/2014/main" id="{0405AB0A-64D7-D599-0F47-9A38FB33A7D0}"/>
              </a:ext>
            </a:extLst>
          </p:cNvPr>
          <p:cNvSpPr/>
          <p:nvPr/>
        </p:nvSpPr>
        <p:spPr>
          <a:xfrm>
            <a:off x="0" y="0"/>
            <a:ext cx="12192000" cy="6858000"/>
          </a:xfrm>
          <a:prstGeom prst="rect">
            <a:avLst/>
          </a:prstGeom>
          <a:solidFill>
            <a:srgbClr val="09151A">
              <a:alpha val="75000"/>
            </a:srgbClr>
          </a:solidFill>
        </p:spPr>
      </p:sp>
      <p:pic>
        <p:nvPicPr>
          <p:cNvPr id="4" name="Image 1" descr="preencoded.png">
            <a:extLst>
              <a:ext uri="{FF2B5EF4-FFF2-40B4-BE49-F238E27FC236}">
                <a16:creationId xmlns:a16="http://schemas.microsoft.com/office/drawing/2014/main" id="{68C3A294-8941-CAB0-8359-11A79DA7CAA9}"/>
              </a:ext>
            </a:extLst>
          </p:cNvPr>
          <p:cNvPicPr>
            <a:picLocks noChangeAspect="1"/>
          </p:cNvPicPr>
          <p:nvPr/>
        </p:nvPicPr>
        <p:blipFill>
          <a:blip r:embed="rId3"/>
          <a:stretch>
            <a:fillRect/>
          </a:stretch>
        </p:blipFill>
        <p:spPr>
          <a:xfrm>
            <a:off x="7626350" y="5715"/>
            <a:ext cx="4572000" cy="6858000"/>
          </a:xfrm>
          <a:prstGeom prst="rect">
            <a:avLst/>
          </a:prstGeom>
        </p:spPr>
      </p:pic>
      <p:sp>
        <p:nvSpPr>
          <p:cNvPr id="8" name="TextBox 7">
            <a:extLst>
              <a:ext uri="{FF2B5EF4-FFF2-40B4-BE49-F238E27FC236}">
                <a16:creationId xmlns:a16="http://schemas.microsoft.com/office/drawing/2014/main" id="{20334BF9-21F7-DC84-296A-9D2850F0005E}"/>
              </a:ext>
            </a:extLst>
          </p:cNvPr>
          <p:cNvSpPr txBox="1"/>
          <p:nvPr/>
        </p:nvSpPr>
        <p:spPr>
          <a:xfrm>
            <a:off x="257175" y="2772102"/>
            <a:ext cx="7550943" cy="156966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6000"/>
              <a:buFont typeface="Arial" panose="020B0604020202020204"/>
              <a:buNone/>
            </a:pPr>
            <a:r>
              <a:rPr lang="en-US" sz="4800" b="0" i="0" u="none" strike="noStrike" cap="none" dirty="0">
                <a:solidFill>
                  <a:schemeClr val="bg1"/>
                </a:solidFill>
                <a:latin typeface="Times" panose="02020603050405020304"/>
                <a:ea typeface="Times" panose="02020603050405020304"/>
                <a:cs typeface="Times" panose="02020603050405020304"/>
                <a:sym typeface="Times" panose="02020603050405020304"/>
              </a:rPr>
              <a:t>Suggestions / Questions</a:t>
            </a:r>
            <a:endParaRPr lang="en-US" sz="24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6000"/>
              <a:buFont typeface="Arial" panose="020B0604020202020204"/>
              <a:buNone/>
            </a:pPr>
            <a:r>
              <a:rPr lang="en-US" sz="4800" b="0" i="0" u="none" strike="noStrike" cap="none" dirty="0">
                <a:solidFill>
                  <a:schemeClr val="bg1"/>
                </a:solidFill>
                <a:latin typeface="Times" panose="02020603050405020304"/>
                <a:ea typeface="Times" panose="02020603050405020304"/>
                <a:cs typeface="Times" panose="02020603050405020304"/>
                <a:sym typeface="Times" panose="02020603050405020304"/>
              </a:rPr>
              <a:t> Please …</a:t>
            </a:r>
          </a:p>
        </p:txBody>
      </p:sp>
    </p:spTree>
    <p:extLst>
      <p:ext uri="{BB962C8B-B14F-4D97-AF65-F5344CB8AC3E}">
        <p14:creationId xmlns:p14="http://schemas.microsoft.com/office/powerpoint/2010/main" val="111525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3038E5B8-F548-3DD8-DD2A-2FBAB0A09623}"/>
              </a:ext>
            </a:extLst>
          </p:cNvPr>
          <p:cNvPicPr>
            <a:picLocks noChangeAspect="1"/>
          </p:cNvPicPr>
          <p:nvPr/>
        </p:nvPicPr>
        <p:blipFill>
          <a:blip r:embed="rId2"/>
          <a:stretch>
            <a:fillRect/>
          </a:stretch>
        </p:blipFill>
        <p:spPr>
          <a:xfrm>
            <a:off x="0" y="0"/>
            <a:ext cx="12192000" cy="6858000"/>
          </a:xfrm>
          <a:prstGeom prst="rect">
            <a:avLst/>
          </a:prstGeom>
        </p:spPr>
      </p:pic>
      <p:sp>
        <p:nvSpPr>
          <p:cNvPr id="5" name="Shape 0">
            <a:extLst>
              <a:ext uri="{FF2B5EF4-FFF2-40B4-BE49-F238E27FC236}">
                <a16:creationId xmlns:a16="http://schemas.microsoft.com/office/drawing/2014/main" id="{47693E98-376B-1F08-F1B9-A3EB272F78F1}"/>
              </a:ext>
            </a:extLst>
          </p:cNvPr>
          <p:cNvSpPr/>
          <p:nvPr/>
        </p:nvSpPr>
        <p:spPr>
          <a:xfrm>
            <a:off x="0" y="0"/>
            <a:ext cx="12192000" cy="6858000"/>
          </a:xfrm>
          <a:prstGeom prst="rect">
            <a:avLst/>
          </a:prstGeom>
          <a:solidFill>
            <a:srgbClr val="09151A">
              <a:alpha val="75000"/>
            </a:srgbClr>
          </a:solidFill>
        </p:spPr>
      </p:sp>
      <p:pic>
        <p:nvPicPr>
          <p:cNvPr id="6" name="Image 1" descr="preencoded.png">
            <a:extLst>
              <a:ext uri="{FF2B5EF4-FFF2-40B4-BE49-F238E27FC236}">
                <a16:creationId xmlns:a16="http://schemas.microsoft.com/office/drawing/2014/main" id="{139BE199-C91E-A270-9985-D27D0FB2B400}"/>
              </a:ext>
            </a:extLst>
          </p:cNvPr>
          <p:cNvPicPr>
            <a:picLocks noChangeAspect="1"/>
          </p:cNvPicPr>
          <p:nvPr/>
        </p:nvPicPr>
        <p:blipFill>
          <a:blip r:embed="rId3"/>
          <a:stretch>
            <a:fillRect/>
          </a:stretch>
        </p:blipFill>
        <p:spPr>
          <a:xfrm>
            <a:off x="7626350" y="5715"/>
            <a:ext cx="4572000" cy="6858000"/>
          </a:xfrm>
          <a:prstGeom prst="rect">
            <a:avLst/>
          </a:prstGeom>
        </p:spPr>
      </p:pic>
      <p:sp>
        <p:nvSpPr>
          <p:cNvPr id="9" name="TextBox 8">
            <a:extLst>
              <a:ext uri="{FF2B5EF4-FFF2-40B4-BE49-F238E27FC236}">
                <a16:creationId xmlns:a16="http://schemas.microsoft.com/office/drawing/2014/main" id="{84338899-0A08-6F61-42BF-45372C06C160}"/>
              </a:ext>
            </a:extLst>
          </p:cNvPr>
          <p:cNvSpPr txBox="1"/>
          <p:nvPr/>
        </p:nvSpPr>
        <p:spPr>
          <a:xfrm>
            <a:off x="762794" y="2765524"/>
            <a:ext cx="6100762" cy="1107996"/>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6000"/>
              <a:buFont typeface="Arial" panose="020B0604020202020204"/>
              <a:buNone/>
            </a:pPr>
            <a:r>
              <a:rPr lang="en-US" sz="6600" b="0" i="0" u="none" strike="noStrike" cap="none" dirty="0">
                <a:solidFill>
                  <a:schemeClr val="bg1"/>
                </a:solidFill>
                <a:latin typeface="Times" panose="02020603050405020304"/>
                <a:ea typeface="Times" panose="02020603050405020304"/>
                <a:cs typeface="Times" panose="02020603050405020304"/>
                <a:sym typeface="Times" panose="02020603050405020304"/>
              </a:rPr>
              <a:t>Thank you ! </a:t>
            </a:r>
          </a:p>
        </p:txBody>
      </p:sp>
    </p:spTree>
    <p:extLst>
      <p:ext uri="{BB962C8B-B14F-4D97-AF65-F5344CB8AC3E}">
        <p14:creationId xmlns:p14="http://schemas.microsoft.com/office/powerpoint/2010/main" val="15873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body" idx="1"/>
          </p:nvPr>
        </p:nvSpPr>
        <p:spPr>
          <a:xfrm>
            <a:off x="1151466" y="59267"/>
            <a:ext cx="9491134" cy="15240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97" name="Google Shape;97;p14"/>
          <p:cNvSpPr txBox="1"/>
          <p:nvPr/>
        </p:nvSpPr>
        <p:spPr>
          <a:xfrm>
            <a:off x="7398" y="21167"/>
            <a:ext cx="1218353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panose="020B0604020202020204"/>
              <a:buNone/>
            </a:pPr>
            <a:r>
              <a:rPr lang="en-US" sz="4400" b="0" i="0" u="none" strike="noStrike" cap="none">
                <a:solidFill>
                  <a:srgbClr val="C00000"/>
                </a:solidFill>
                <a:latin typeface="Times New Roman" panose="02020603050405020304"/>
                <a:ea typeface="Times New Roman" panose="02020603050405020304"/>
                <a:cs typeface="Times New Roman" panose="02020603050405020304"/>
                <a:sym typeface="Times New Roman" panose="02020603050405020304"/>
              </a:rPr>
              <a:t>Agenda</a:t>
            </a:r>
            <a:endParaRPr sz="4400" b="0" i="0" u="none" strike="noStrike" cap="none">
              <a:solidFill>
                <a:srgbClr val="C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8" name="Google Shape;98;p14"/>
          <p:cNvSpPr txBox="1"/>
          <p:nvPr/>
        </p:nvSpPr>
        <p:spPr>
          <a:xfrm>
            <a:off x="838199" y="1006687"/>
            <a:ext cx="11352873" cy="7971373"/>
          </a:xfrm>
          <a:prstGeom prst="rect">
            <a:avLst/>
          </a:prstGeom>
          <a:noFill/>
          <a:ln>
            <a:noFill/>
          </a:ln>
        </p:spPr>
        <p:txBody>
          <a:bodyPr spcFirstLastPara="1" wrap="square" lIns="91425" tIns="45700" rIns="91425" bIns="45700" anchor="t" anchorCtr="0">
            <a:spAutoFit/>
          </a:bodyPr>
          <a:lstStyle/>
          <a:p>
            <a:pPr marL="457200" marR="0" lvl="0" indent="-279400" algn="l" rtl="0">
              <a:lnSpc>
                <a:spcPct val="100000"/>
              </a:lnSpc>
              <a:spcBef>
                <a:spcPts val="0"/>
              </a:spcBef>
              <a:spcAft>
                <a:spcPts val="0"/>
              </a:spcAft>
              <a:buClr>
                <a:schemeClr val="dk1"/>
              </a:buClr>
              <a:buSzPts val="2800"/>
              <a:buFont typeface="Arial" panose="020B0604020202020204"/>
              <a:buNone/>
            </a:pPr>
            <a:endParaRPr sz="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Introduction</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Review</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Open Issues </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Problem Statement</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Proposed Architecture</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Functional &amp; Non-Functional Requirements</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Low-Level Design  </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Methodology</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Implementation </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Progress in Project so far</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Experiment results and analysis</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Testing and Validation</a:t>
            </a:r>
          </a:p>
          <a:p>
            <a:pPr marL="457200" lvl="0" indent="-457200">
              <a:buClr>
                <a:schemeClr val="dk1"/>
              </a:buClr>
              <a:buSzPts val="2800"/>
              <a:buFont typeface="Arial" panose="020B06040202020202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Conclusion</a:t>
            </a:r>
          </a:p>
          <a:p>
            <a:pPr lvl="0">
              <a:buClr>
                <a:schemeClr val="dk1"/>
              </a:buClr>
              <a:buSzPts val="2800"/>
            </a:pPr>
            <a:endParaRPr sz="2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l" rtl="0">
              <a:lnSpc>
                <a:spcPct val="100000"/>
              </a:lnSpc>
              <a:spcBef>
                <a:spcPts val="0"/>
              </a:spcBef>
              <a:spcAft>
                <a:spcPts val="0"/>
              </a:spcAft>
              <a:buClr>
                <a:srgbClr val="000000"/>
              </a:buClr>
              <a:buSzPts val="2800"/>
              <a:buFont typeface="Arial" panose="020B0604020202020204"/>
              <a:buNone/>
            </a:pPr>
            <a:r>
              <a:rPr lang="en-US" sz="2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2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6350" y="-190499"/>
            <a:ext cx="12192000" cy="7132638"/>
          </a:xfrm>
          <a:prstGeom prst="rect">
            <a:avLst/>
          </a:prstGeom>
          <a:solidFill>
            <a:srgbClr val="09151A">
              <a:alpha val="75000"/>
            </a:srgbClr>
          </a:solidFill>
        </p:spPr>
        <p:txBody>
          <a:bodyPr/>
          <a:lstStyle/>
          <a:p>
            <a:endParaRPr lang="en-IN" dirty="0"/>
          </a:p>
        </p:txBody>
      </p:sp>
      <p:pic>
        <p:nvPicPr>
          <p:cNvPr id="4" name="Image 1" descr="preencoded.png"/>
          <p:cNvPicPr>
            <a:picLocks noChangeAspect="1"/>
          </p:cNvPicPr>
          <p:nvPr/>
        </p:nvPicPr>
        <p:blipFill>
          <a:blip r:embed="rId4"/>
          <a:stretch>
            <a:fillRect/>
          </a:stretch>
        </p:blipFill>
        <p:spPr>
          <a:xfrm>
            <a:off x="7626350" y="-5821"/>
            <a:ext cx="4572000" cy="6858000"/>
          </a:xfrm>
          <a:prstGeom prst="rect">
            <a:avLst/>
          </a:prstGeom>
        </p:spPr>
      </p:pic>
      <p:sp>
        <p:nvSpPr>
          <p:cNvPr id="5" name="Text 1"/>
          <p:cNvSpPr/>
          <p:nvPr/>
        </p:nvSpPr>
        <p:spPr>
          <a:xfrm>
            <a:off x="323849" y="1602036"/>
            <a:ext cx="7153275" cy="2294284"/>
          </a:xfrm>
          <a:prstGeom prst="rect">
            <a:avLst/>
          </a:prstGeom>
          <a:noFill/>
        </p:spPr>
        <p:txBody>
          <a:bodyPr wrap="square" rtlCol="0" anchor="t"/>
          <a:lstStyle/>
          <a:p>
            <a:pPr marL="0" indent="0">
              <a:lnSpc>
                <a:spcPts val="6860"/>
              </a:lnSpc>
              <a:buNone/>
            </a:pPr>
            <a:r>
              <a:rPr lang="en-US" sz="4800" dirty="0">
                <a:solidFill>
                  <a:srgbClr val="F5F0F0"/>
                </a:solidFill>
                <a:latin typeface="Baskerville Old Face" panose="02020602080505020303" pitchFamily="18" charset="0"/>
                <a:ea typeface="adonis-web" pitchFamily="34" charset="-122"/>
                <a:cs typeface="adonis-web" pitchFamily="34" charset="-120"/>
              </a:rPr>
              <a:t>Water Level Monitoring and Distribution</a:t>
            </a:r>
          </a:p>
          <a:p>
            <a:pPr marL="0" indent="0">
              <a:lnSpc>
                <a:spcPts val="6860"/>
              </a:lnSpc>
              <a:buNone/>
            </a:pPr>
            <a:endParaRPr lang="en-US" sz="4400" dirty="0">
              <a:solidFill>
                <a:srgbClr val="F5F0F0"/>
              </a:solidFill>
              <a:latin typeface="Baskerville Old Face" panose="02020602080505020303" pitchFamily="18" charset="0"/>
              <a:ea typeface="adonis-web" pitchFamily="34" charset="-122"/>
              <a:cs typeface="adonis-web" pitchFamily="34" charset="-120"/>
            </a:endParaRPr>
          </a:p>
          <a:p>
            <a:pPr marL="0" indent="0">
              <a:lnSpc>
                <a:spcPts val="6860"/>
              </a:lnSpc>
              <a:buNone/>
            </a:pPr>
            <a:endParaRPr lang="en-US" sz="4400" dirty="0">
              <a:latin typeface="Baskerville Old Face" panose="02020602080505020303" pitchFamily="18" charset="0"/>
            </a:endParaRPr>
          </a:p>
        </p:txBody>
      </p:sp>
      <p:sp>
        <p:nvSpPr>
          <p:cNvPr id="6" name="Text 2"/>
          <p:cNvSpPr/>
          <p:nvPr/>
        </p:nvSpPr>
        <p:spPr>
          <a:xfrm>
            <a:off x="694333" y="3899230"/>
            <a:ext cx="6231334" cy="907356"/>
          </a:xfrm>
          <a:prstGeom prst="rect">
            <a:avLst/>
          </a:prstGeom>
          <a:noFill/>
        </p:spPr>
        <p:txBody>
          <a:bodyPr wrap="square" rtlCol="0" anchor="t"/>
          <a:lstStyle/>
          <a:p>
            <a:pPr marL="0" indent="0">
              <a:lnSpc>
                <a:spcPts val="2625"/>
              </a:lnSpc>
              <a:buNone/>
            </a:pPr>
            <a:r>
              <a:rPr lang="en-US" sz="2400" dirty="0">
                <a:solidFill>
                  <a:srgbClr val="E2E6E9"/>
                </a:solidFill>
                <a:latin typeface="Times New Roman" panose="02020603050405020304" pitchFamily="18" charset="0"/>
                <a:ea typeface="adonis-web" pitchFamily="34" charset="-122"/>
                <a:cs typeface="Times New Roman" panose="02020603050405020304" pitchFamily="18" charset="0"/>
              </a:rPr>
              <a:t>The Kaveri River is a vital water source for southern India, providing irrigation and drinking water to millions. This presentation will explore an AI-powered system for monitoring the river's water levels and managing its distribution to ensure sustainable and equitable access.</a:t>
            </a:r>
            <a:endParaRPr lang="en-US" sz="2400" dirty="0">
              <a:latin typeface="Times New Roman" panose="02020603050405020304" pitchFamily="18" charset="0"/>
              <a:cs typeface="Times New Roman" panose="02020603050405020304" pitchFamily="18" charset="0"/>
            </a:endParaRPr>
          </a:p>
        </p:txBody>
      </p:sp>
      <p:sp>
        <p:nvSpPr>
          <p:cNvPr id="9" name="Text 4"/>
          <p:cNvSpPr/>
          <p:nvPr/>
        </p:nvSpPr>
        <p:spPr>
          <a:xfrm>
            <a:off x="1083072" y="5154216"/>
            <a:ext cx="2567186" cy="324048"/>
          </a:xfrm>
          <a:prstGeom prst="rect">
            <a:avLst/>
          </a:prstGeom>
          <a:noFill/>
        </p:spPr>
        <p:txBody>
          <a:bodyPr wrap="none" rtlCol="0" anchor="t"/>
          <a:lstStyle/>
          <a:p>
            <a:pPr marL="0" indent="0" algn="l">
              <a:lnSpc>
                <a:spcPts val="3060"/>
              </a:lnSpc>
              <a:buNone/>
            </a:pPr>
            <a:endParaRPr lang="en-US" sz="182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16AF2A76-1D09-6C64-13D4-AE2DE20D2913}"/>
              </a:ext>
            </a:extLst>
          </p:cNvPr>
          <p:cNvPicPr>
            <a:picLocks noChangeAspect="1"/>
          </p:cNvPicPr>
          <p:nvPr/>
        </p:nvPicPr>
        <p:blipFill>
          <a:blip r:embed="rId2"/>
          <a:stretch>
            <a:fillRect/>
          </a:stretch>
        </p:blipFill>
        <p:spPr>
          <a:xfrm>
            <a:off x="0" y="0"/>
            <a:ext cx="12192000" cy="6858000"/>
          </a:xfrm>
          <a:prstGeom prst="rect">
            <a:avLst/>
          </a:prstGeom>
        </p:spPr>
      </p:pic>
      <p:sp>
        <p:nvSpPr>
          <p:cNvPr id="4" name="Shape 0">
            <a:extLst>
              <a:ext uri="{FF2B5EF4-FFF2-40B4-BE49-F238E27FC236}">
                <a16:creationId xmlns:a16="http://schemas.microsoft.com/office/drawing/2014/main" id="{465A0A28-3F80-9E6A-3FBD-AB456BE831F4}"/>
              </a:ext>
            </a:extLst>
          </p:cNvPr>
          <p:cNvSpPr/>
          <p:nvPr/>
        </p:nvSpPr>
        <p:spPr>
          <a:xfrm>
            <a:off x="0" y="0"/>
            <a:ext cx="12192000" cy="6858000"/>
          </a:xfrm>
          <a:prstGeom prst="rect">
            <a:avLst/>
          </a:prstGeom>
          <a:solidFill>
            <a:srgbClr val="09151A">
              <a:alpha val="75000"/>
            </a:srgbClr>
          </a:solidFill>
        </p:spPr>
      </p:sp>
      <p:graphicFrame>
        <p:nvGraphicFramePr>
          <p:cNvPr id="18" name="Table 17">
            <a:extLst>
              <a:ext uri="{FF2B5EF4-FFF2-40B4-BE49-F238E27FC236}">
                <a16:creationId xmlns:a16="http://schemas.microsoft.com/office/drawing/2014/main" id="{4DE6E454-4CD9-A22E-0E66-DB79893C306E}"/>
              </a:ext>
            </a:extLst>
          </p:cNvPr>
          <p:cNvGraphicFramePr>
            <a:graphicFrameLocks noGrp="1"/>
          </p:cNvGraphicFramePr>
          <p:nvPr>
            <p:extLst>
              <p:ext uri="{D42A27DB-BD31-4B8C-83A1-F6EECF244321}">
                <p14:modId xmlns:p14="http://schemas.microsoft.com/office/powerpoint/2010/main" val="2482218437"/>
              </p:ext>
            </p:extLst>
          </p:nvPr>
        </p:nvGraphicFramePr>
        <p:xfrm>
          <a:off x="315600" y="892175"/>
          <a:ext cx="11560800" cy="5667155"/>
        </p:xfrm>
        <a:graphic>
          <a:graphicData uri="http://schemas.openxmlformats.org/drawingml/2006/table">
            <a:tbl>
              <a:tblPr>
                <a:noFill/>
                <a:tableStyleId>{5C4BBEE0-8456-495F-A1FC-F6D0E4B40D68}</a:tableStyleId>
              </a:tblPr>
              <a:tblGrid>
                <a:gridCol w="1872225">
                  <a:extLst>
                    <a:ext uri="{9D8B030D-6E8A-4147-A177-3AD203B41FA5}">
                      <a16:colId xmlns:a16="http://schemas.microsoft.com/office/drawing/2014/main" val="1113615446"/>
                    </a:ext>
                  </a:extLst>
                </a:gridCol>
                <a:gridCol w="2725850">
                  <a:extLst>
                    <a:ext uri="{9D8B030D-6E8A-4147-A177-3AD203B41FA5}">
                      <a16:colId xmlns:a16="http://schemas.microsoft.com/office/drawing/2014/main" val="1944300792"/>
                    </a:ext>
                  </a:extLst>
                </a:gridCol>
                <a:gridCol w="2608125">
                  <a:extLst>
                    <a:ext uri="{9D8B030D-6E8A-4147-A177-3AD203B41FA5}">
                      <a16:colId xmlns:a16="http://schemas.microsoft.com/office/drawing/2014/main" val="1846755244"/>
                    </a:ext>
                  </a:extLst>
                </a:gridCol>
                <a:gridCol w="2097475">
                  <a:extLst>
                    <a:ext uri="{9D8B030D-6E8A-4147-A177-3AD203B41FA5}">
                      <a16:colId xmlns:a16="http://schemas.microsoft.com/office/drawing/2014/main" val="1378354309"/>
                    </a:ext>
                  </a:extLst>
                </a:gridCol>
                <a:gridCol w="2257125">
                  <a:extLst>
                    <a:ext uri="{9D8B030D-6E8A-4147-A177-3AD203B41FA5}">
                      <a16:colId xmlns:a16="http://schemas.microsoft.com/office/drawing/2014/main" val="1979482210"/>
                    </a:ext>
                  </a:extLst>
                </a:gridCol>
              </a:tblGrid>
              <a:tr h="4488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AUTHOR / TITLE / YEAR</a:t>
                      </a:r>
                      <a:endParaRPr sz="1400" b="1"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APPLIED METHODOLOGY</a:t>
                      </a:r>
                      <a:endParaRPr sz="1400" b="1"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chemeClr val="dk1"/>
                        </a:buClr>
                        <a:buSzPts val="1100"/>
                        <a:buFont typeface="Arial" panose="020B0604020202020204"/>
                        <a:buNone/>
                      </a:pPr>
                      <a:r>
                        <a:rPr lang="en-US" sz="1400" b="1"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ALGORITHM USED</a:t>
                      </a:r>
                      <a:endParaRPr sz="1400" b="1"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panose="020B0604020202020204"/>
                        <a:buNone/>
                      </a:pPr>
                      <a:r>
                        <a:rPr lang="en-US" sz="1400" b="1"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FINDINGS</a:t>
                      </a:r>
                      <a:endParaRPr sz="1400" b="1"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panose="020B0604020202020204"/>
                        <a:buNone/>
                      </a:pPr>
                      <a:r>
                        <a:rPr lang="en-US" sz="1400" b="1"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rPr>
                        <a:t>RESULTS</a:t>
                      </a:r>
                      <a:endParaRPr sz="1400" b="1"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panose="020B0604020202020204"/>
                        <a:buNone/>
                      </a:pPr>
                      <a:r>
                        <a:rPr lang="en-US" sz="1400" b="1"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rPr>
                        <a:t>LIMITATIONS</a:t>
                      </a:r>
                      <a:endParaRPr sz="1400" b="1"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extLst>
                  <a:ext uri="{0D108BD9-81ED-4DB2-BD59-A6C34878D82A}">
                    <a16:rowId xmlns:a16="http://schemas.microsoft.com/office/drawing/2014/main" val="3455890170"/>
                  </a:ext>
                </a:extLst>
              </a:tr>
              <a:tr h="1095275">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lang="en-IN"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Smith et al.</a:t>
                      </a:r>
                      <a:endPar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LSTM neural network	</a:t>
                      </a:r>
                    </a:p>
                  </a:txBody>
                  <a:tcPr marL="91425" marR="91425" marT="91425" marB="91425"/>
                </a:tc>
                <a:tc>
                  <a:txBody>
                    <a:bodyPr/>
                    <a:lstStyle/>
                    <a:p>
                      <a:pPr marL="457200" marR="0" lvl="0" indent="-22860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LSTM effectively predicts water levels with high accuracy.</a:t>
                      </a: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Achieved an RMSE of 0.05, outperforming traditional models.</a:t>
                      </a: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Limited to a specific geographic region, may not generalize to different climates.</a:t>
                      </a:r>
                    </a:p>
                  </a:txBody>
                  <a:tcPr marL="91425" marR="91425" marT="91425" marB="91425"/>
                </a:tc>
                <a:extLst>
                  <a:ext uri="{0D108BD9-81ED-4DB2-BD59-A6C34878D82A}">
                    <a16:rowId xmlns:a16="http://schemas.microsoft.com/office/drawing/2014/main" val="3898456895"/>
                  </a:ext>
                </a:extLst>
              </a:tr>
              <a:tr h="1095275">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Jones &amp; Lee</a:t>
                      </a: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Hybrid LSTM with data fusion</a:t>
                      </a:r>
                      <a:endParaRPr lang="en-IN"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tc>
                <a:tc>
                  <a:txBody>
                    <a:bodyPr/>
                    <a:lstStyle/>
                    <a:p>
                      <a:pPr marL="457200" marR="0" lvl="0" indent="-228600" algn="l" rtl="0">
                        <a:lnSpc>
                          <a:spcPct val="100000"/>
                        </a:lnSpc>
                        <a:spcBef>
                          <a:spcPts val="0"/>
                        </a:spcBef>
                        <a:spcAft>
                          <a:spcPts val="0"/>
                        </a:spcAft>
                        <a:buClr>
                          <a:srgbClr val="000000"/>
                        </a:buClr>
                        <a:buSzPts val="1000"/>
                        <a:buFont typeface="Arial" panose="020B0604020202020204"/>
                        <a:buNone/>
                      </a:pPr>
                      <a:r>
                        <a:rPr lang="en-IN" sz="1400"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rPr>
                        <a:t>I</a:t>
                      </a:r>
                      <a:r>
                        <a:rPr sz="1400"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rPr>
                        <a:t>ntegrating multiple data sources enhances the prediction accuracy.</a:t>
                      </a: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Improved prediction accuracy by 15% compared to single-source models.</a:t>
                      </a:r>
                    </a:p>
                  </a:txBody>
                  <a:tcPr marL="91425" marR="91425" marT="91425" marB="91425"/>
                </a:tc>
                <a:tc>
                  <a:txBody>
                    <a:bodyPr/>
                    <a:lstStyle/>
                    <a:p>
                      <a:pPr marL="457200" marR="0" lvl="0" indent="-22860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Requires high-quality and diverse data sources, which may not be readily available everywhere.</a:t>
                      </a:r>
                    </a:p>
                  </a:txBody>
                  <a:tcPr marL="91425" marR="91425" marT="91425" marB="91425"/>
                </a:tc>
                <a:extLst>
                  <a:ext uri="{0D108BD9-81ED-4DB2-BD59-A6C34878D82A}">
                    <a16:rowId xmlns:a16="http://schemas.microsoft.com/office/drawing/2014/main" val="3842612974"/>
                  </a:ext>
                </a:extLst>
              </a:tr>
              <a:tr h="1095275">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rPr>
                        <a:t>Gupta et al.</a:t>
                      </a: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rPr>
                        <a:t>Ensemble LSTM with preprocessing</a:t>
                      </a:r>
                    </a:p>
                  </a:txBody>
                  <a:tcPr marL="91425" marR="91425" marT="91425" marB="91425"/>
                </a:tc>
                <a:tc>
                  <a:txBody>
                    <a:bodyPr/>
                    <a:lstStyle/>
                    <a:p>
                      <a:pPr marL="457200" marR="0" lvl="0" indent="-22860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Data preprocessing significantly improves model performance.</a:t>
                      </a: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Reduced prediction error by 20% with preprocessing techniques.</a:t>
                      </a:r>
                    </a:p>
                  </a:txBody>
                  <a:tcPr marL="91425" marR="91425" marT="91425" marB="91425"/>
                </a:tc>
                <a:tc>
                  <a:txBody>
                    <a:bodyPr/>
                    <a:lstStyle/>
                    <a:p>
                      <a:pPr marL="457200" marR="0" lvl="0" indent="-22860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Computationally intensive preprocessing steps can be time-consuming.</a:t>
                      </a:r>
                    </a:p>
                  </a:txBody>
                  <a:tcPr marL="91425" marR="91425" marT="91425" marB="91425"/>
                </a:tc>
                <a:extLst>
                  <a:ext uri="{0D108BD9-81ED-4DB2-BD59-A6C34878D82A}">
                    <a16:rowId xmlns:a16="http://schemas.microsoft.com/office/drawing/2014/main" val="3239478986"/>
                  </a:ext>
                </a:extLst>
              </a:tr>
              <a:tr h="1095275">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rPr>
                        <a:t>Brown &amp; Davis</a:t>
                      </a: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Real-time data improves the responsiveness of water distribution systems.</a:t>
                      </a:r>
                    </a:p>
                  </a:txBody>
                  <a:tcPr marL="91425" marR="91425" marT="91425" marB="91425"/>
                </a:tc>
                <a:tc>
                  <a:txBody>
                    <a:bodyPr/>
                    <a:lstStyle/>
                    <a:p>
                      <a:pPr marL="457200" marR="0" lvl="0" indent="-228600" algn="l" rtl="0">
                        <a:lnSpc>
                          <a:spcPct val="100000"/>
                        </a:lnSpc>
                        <a:spcBef>
                          <a:spcPts val="0"/>
                        </a:spcBef>
                        <a:spcAft>
                          <a:spcPts val="0"/>
                        </a:spcAft>
                        <a:buClr>
                          <a:srgbClr val="000000"/>
                        </a:buClr>
                        <a:buSzPts val="1000"/>
                        <a:buFont typeface="Arial" panose="020B0604020202020204"/>
                        <a:buNone/>
                      </a:pPr>
                      <a:r>
                        <a:rPr sz="1400"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rPr>
                        <a:t>Enabled real-time adjustments, reducing water wastage by 10%.</a:t>
                      </a: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panose="020B0604020202020204"/>
                        <a:buNone/>
                      </a:pPr>
                      <a:r>
                        <a:rPr sz="1400" u="none" strike="noStrike" cap="none">
                          <a:solidFill>
                            <a:schemeClr val="bg1"/>
                          </a:solidFill>
                          <a:latin typeface="Times New Roman" panose="02020603050405020304"/>
                          <a:ea typeface="Times New Roman" panose="02020603050405020304"/>
                          <a:cs typeface="Times New Roman" panose="02020603050405020304"/>
                          <a:sym typeface="Times New Roman" panose="02020603050405020304"/>
                        </a:rPr>
                        <a:t>Enabled real-time adjustments, reducing water wastage by 10%.</a:t>
                      </a:r>
                    </a:p>
                  </a:txBody>
                  <a:tcPr marL="91425" marR="91425" marT="91425" marB="91425"/>
                </a:tc>
                <a:tc>
                  <a:txBody>
                    <a:bodyPr/>
                    <a:lstStyle/>
                    <a:p>
                      <a:pPr marL="457200" marR="0" lvl="0" indent="-228600" algn="l" rtl="0">
                        <a:lnSpc>
                          <a:spcPct val="100000"/>
                        </a:lnSpc>
                        <a:spcBef>
                          <a:spcPts val="0"/>
                        </a:spcBef>
                        <a:spcAft>
                          <a:spcPts val="0"/>
                        </a:spcAft>
                        <a:buClr>
                          <a:srgbClr val="000000"/>
                        </a:buClr>
                        <a:buSzPts val="1000"/>
                        <a:buFont typeface="Arial" panose="020B0604020202020204"/>
                        <a:buNone/>
                      </a:pPr>
                      <a:r>
                        <a:rPr sz="140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Real-time data acquisition and processing can be challenging in areas with limited infrastructure.</a:t>
                      </a:r>
                    </a:p>
                  </a:txBody>
                  <a:tcPr marL="91425" marR="91425" marT="91425" marB="91425"/>
                </a:tc>
                <a:extLst>
                  <a:ext uri="{0D108BD9-81ED-4DB2-BD59-A6C34878D82A}">
                    <a16:rowId xmlns:a16="http://schemas.microsoft.com/office/drawing/2014/main" val="3866642914"/>
                  </a:ext>
                </a:extLst>
              </a:tr>
            </a:tbl>
          </a:graphicData>
        </a:graphic>
      </p:graphicFrame>
      <p:sp>
        <p:nvSpPr>
          <p:cNvPr id="22" name="TextBox 21">
            <a:extLst>
              <a:ext uri="{FF2B5EF4-FFF2-40B4-BE49-F238E27FC236}">
                <a16:creationId xmlns:a16="http://schemas.microsoft.com/office/drawing/2014/main" id="{2E72CA3F-0CE2-3768-5D59-33B07460F6DF}"/>
              </a:ext>
            </a:extLst>
          </p:cNvPr>
          <p:cNvSpPr txBox="1"/>
          <p:nvPr/>
        </p:nvSpPr>
        <p:spPr>
          <a:xfrm>
            <a:off x="2543175" y="192187"/>
            <a:ext cx="6096000" cy="584775"/>
          </a:xfrm>
          <a:prstGeom prst="rect">
            <a:avLst/>
          </a:prstGeom>
          <a:noFill/>
        </p:spPr>
        <p:txBody>
          <a:bodyPr wrap="square">
            <a:spAutoFit/>
          </a:bodyPr>
          <a:lstStyle/>
          <a:p>
            <a:pPr marL="457200" lvl="0" indent="0" algn="ctr" rtl="0">
              <a:lnSpc>
                <a:spcPct val="100000"/>
              </a:lnSpc>
              <a:spcBef>
                <a:spcPts val="0"/>
              </a:spcBef>
              <a:spcAft>
                <a:spcPts val="0"/>
              </a:spcAft>
              <a:buSzPts val="1800"/>
              <a:buNone/>
            </a:pPr>
            <a:r>
              <a:rPr lang="en-US" sz="32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Literature review </a:t>
            </a:r>
            <a:endParaRPr lang="en-US" sz="3200" dirty="0">
              <a:solidFill>
                <a:schemeClr val="bg1"/>
              </a:solidFill>
            </a:endParaRPr>
          </a:p>
        </p:txBody>
      </p:sp>
    </p:spTree>
    <p:extLst>
      <p:ext uri="{BB962C8B-B14F-4D97-AF65-F5344CB8AC3E}">
        <p14:creationId xmlns:p14="http://schemas.microsoft.com/office/powerpoint/2010/main" val="3539410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85725" y="-81352"/>
            <a:ext cx="12420599" cy="7020704"/>
          </a:xfrm>
          <a:prstGeom prst="rect">
            <a:avLst/>
          </a:prstGeom>
          <a:solidFill>
            <a:srgbClr val="09151A">
              <a:alpha val="75000"/>
            </a:srgbClr>
          </a:solidFill>
        </p:spPr>
      </p:sp>
      <p:sp>
        <p:nvSpPr>
          <p:cNvPr id="4" name="Text 1"/>
          <p:cNvSpPr/>
          <p:nvPr/>
        </p:nvSpPr>
        <p:spPr>
          <a:xfrm>
            <a:off x="1347508" y="262728"/>
            <a:ext cx="2859741" cy="567683"/>
          </a:xfrm>
          <a:prstGeom prst="rect">
            <a:avLst/>
          </a:prstGeom>
          <a:noFill/>
        </p:spPr>
        <p:txBody>
          <a:bodyPr wrap="none" rtlCol="0" anchor="t"/>
          <a:lstStyle/>
          <a:p>
            <a:pPr marL="0" indent="0">
              <a:lnSpc>
                <a:spcPts val="4970"/>
              </a:lnSpc>
              <a:buNone/>
            </a:pPr>
            <a:r>
              <a:rPr lang="en-US" sz="3600" dirty="0">
                <a:solidFill>
                  <a:srgbClr val="F5F0F0"/>
                </a:solidFill>
                <a:latin typeface="Baskerville Old Face" panose="02020602080505020303" pitchFamily="18" charset="0"/>
                <a:ea typeface="adonis-web" pitchFamily="34" charset="-122"/>
                <a:cs typeface="adonis-web" pitchFamily="34" charset="-120"/>
              </a:rPr>
              <a:t>Open Issues</a:t>
            </a:r>
            <a:endParaRPr lang="en-US" sz="3600" dirty="0">
              <a:latin typeface="Baskerville Old Face" panose="02020602080505020303" pitchFamily="18" charset="0"/>
            </a:endParaRPr>
          </a:p>
        </p:txBody>
      </p:sp>
      <p:sp>
        <p:nvSpPr>
          <p:cNvPr id="5" name="Shape 2"/>
          <p:cNvSpPr/>
          <p:nvPr/>
        </p:nvSpPr>
        <p:spPr>
          <a:xfrm>
            <a:off x="1347508" y="1093139"/>
            <a:ext cx="4548467" cy="2358965"/>
          </a:xfrm>
          <a:prstGeom prst="roundRect">
            <a:avLst>
              <a:gd name="adj" fmla="val 4461"/>
            </a:avLst>
          </a:prstGeom>
          <a:solidFill>
            <a:srgbClr val="003180"/>
          </a:solidFill>
          <a:ln w="7620">
            <a:solidFill>
              <a:srgbClr val="194A99"/>
            </a:solidFill>
            <a:prstDash val="solid"/>
          </a:ln>
        </p:spPr>
      </p:sp>
      <p:sp>
        <p:nvSpPr>
          <p:cNvPr id="6" name="Text 3"/>
          <p:cNvSpPr/>
          <p:nvPr/>
        </p:nvSpPr>
        <p:spPr>
          <a:xfrm>
            <a:off x="1607484" y="1306696"/>
            <a:ext cx="2424733" cy="286447"/>
          </a:xfrm>
          <a:prstGeom prst="rect">
            <a:avLst/>
          </a:prstGeom>
          <a:noFill/>
          <a:effectLst>
            <a:outerShdw blurRad="50800" dist="38100" dir="2700000" algn="tl" rotWithShape="0">
              <a:prstClr val="black">
                <a:alpha val="40000"/>
              </a:prstClr>
            </a:outerShdw>
          </a:effectLst>
        </p:spPr>
        <p:txBody>
          <a:bodyPr wrap="none" rtlCol="0" anchor="t"/>
          <a:lstStyle/>
          <a:p>
            <a:pPr marL="0" indent="0">
              <a:lnSpc>
                <a:spcPts val="2485"/>
              </a:lnSpc>
              <a:buNone/>
            </a:pPr>
            <a:r>
              <a:rPr lang="en-US" sz="2335" dirty="0">
                <a:solidFill>
                  <a:srgbClr val="E2E6E9"/>
                </a:solidFill>
                <a:latin typeface="Baskerville Old Face" panose="02020602080505020303" pitchFamily="18" charset="0"/>
                <a:ea typeface="adonis-web" pitchFamily="34" charset="-122"/>
                <a:cs typeface="adonis-web" pitchFamily="34" charset="-120"/>
              </a:rPr>
              <a:t>Inconsistent Data Sources</a:t>
            </a:r>
            <a:endParaRPr lang="en-US" sz="2335" dirty="0">
              <a:latin typeface="Baskerville Old Face" panose="02020602080505020303" pitchFamily="18" charset="0"/>
            </a:endParaRPr>
          </a:p>
        </p:txBody>
      </p:sp>
      <p:sp>
        <p:nvSpPr>
          <p:cNvPr id="7" name="Text 4"/>
          <p:cNvSpPr/>
          <p:nvPr/>
        </p:nvSpPr>
        <p:spPr>
          <a:xfrm>
            <a:off x="1607484" y="1704168"/>
            <a:ext cx="4204453" cy="1522729"/>
          </a:xfrm>
          <a:prstGeom prst="rect">
            <a:avLst/>
          </a:prstGeom>
          <a:noFill/>
        </p:spPr>
        <p:txBody>
          <a:bodyPr wrap="square" rtlCol="0" anchor="t"/>
          <a:lstStyle/>
          <a:p>
            <a:pPr marL="0" indent="0">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The Kaveri river basin spans multiple states, resulting in inconsistent data collection and reporting practices that hinder effective monitoring and distribution planning.</a:t>
            </a:r>
            <a:endParaRPr lang="en-US" sz="1800" dirty="0">
              <a:latin typeface="Times New Roman" panose="02020603050405020304" pitchFamily="18" charset="0"/>
              <a:cs typeface="Times New Roman" panose="02020603050405020304" pitchFamily="18" charset="0"/>
            </a:endParaRPr>
          </a:p>
        </p:txBody>
      </p:sp>
      <p:sp>
        <p:nvSpPr>
          <p:cNvPr id="8" name="Shape 5"/>
          <p:cNvSpPr/>
          <p:nvPr/>
        </p:nvSpPr>
        <p:spPr>
          <a:xfrm>
            <a:off x="6558364" y="1093139"/>
            <a:ext cx="4548466" cy="2358964"/>
          </a:xfrm>
          <a:prstGeom prst="roundRect">
            <a:avLst>
              <a:gd name="adj" fmla="val 4461"/>
            </a:avLst>
          </a:prstGeom>
          <a:solidFill>
            <a:srgbClr val="003180"/>
          </a:solidFill>
          <a:ln w="7620">
            <a:solidFill>
              <a:srgbClr val="194A99"/>
            </a:solidFill>
            <a:prstDash val="solid"/>
          </a:ln>
        </p:spPr>
      </p:sp>
      <p:sp>
        <p:nvSpPr>
          <p:cNvPr id="9" name="Text 6"/>
          <p:cNvSpPr/>
          <p:nvPr/>
        </p:nvSpPr>
        <p:spPr>
          <a:xfrm>
            <a:off x="6775412" y="1299911"/>
            <a:ext cx="2752487" cy="286447"/>
          </a:xfrm>
          <a:prstGeom prst="rect">
            <a:avLst/>
          </a:prstGeom>
          <a:noFill/>
          <a:effectLst>
            <a:outerShdw blurRad="50800" dist="38100" dir="2700000" algn="tl" rotWithShape="0">
              <a:prstClr val="black">
                <a:alpha val="40000"/>
              </a:prstClr>
            </a:outerShdw>
          </a:effectLst>
        </p:spPr>
        <p:txBody>
          <a:bodyPr wrap="none" rtlCol="0" anchor="t"/>
          <a:lstStyle/>
          <a:p>
            <a:pPr marL="0" indent="0">
              <a:lnSpc>
                <a:spcPts val="2485"/>
              </a:lnSpc>
              <a:buNone/>
            </a:pPr>
            <a:r>
              <a:rPr lang="en-US" sz="2335" dirty="0">
                <a:solidFill>
                  <a:srgbClr val="E2E6E9"/>
                </a:solidFill>
                <a:latin typeface="Baskerville Old Face" panose="02020602080505020303" pitchFamily="18" charset="0"/>
                <a:ea typeface="adonis-web" pitchFamily="34" charset="-122"/>
                <a:cs typeface="adonis-web" pitchFamily="34" charset="-120"/>
              </a:rPr>
              <a:t>Lack of Real-Time Monitoring</a:t>
            </a:r>
            <a:endParaRPr lang="en-US" sz="2335" dirty="0">
              <a:latin typeface="Baskerville Old Face" panose="02020602080505020303" pitchFamily="18" charset="0"/>
            </a:endParaRPr>
          </a:p>
        </p:txBody>
      </p:sp>
      <p:sp>
        <p:nvSpPr>
          <p:cNvPr id="10" name="Text 7"/>
          <p:cNvSpPr/>
          <p:nvPr/>
        </p:nvSpPr>
        <p:spPr>
          <a:xfrm>
            <a:off x="6763945" y="1766578"/>
            <a:ext cx="4137303" cy="1522728"/>
          </a:xfrm>
          <a:prstGeom prst="rect">
            <a:avLst/>
          </a:prstGeom>
          <a:noFill/>
        </p:spPr>
        <p:txBody>
          <a:bodyPr wrap="square" rtlCol="0" anchor="t"/>
          <a:lstStyle/>
          <a:p>
            <a:pPr marL="0" indent="0">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Current systems rely on periodic measurements, failing to provide the real-time data needed to respond quickly to changing water levels and demands.</a:t>
            </a:r>
            <a:endParaRPr lang="en-US" sz="1800" dirty="0">
              <a:latin typeface="Times New Roman" panose="02020603050405020304" pitchFamily="18" charset="0"/>
              <a:cs typeface="Times New Roman" panose="02020603050405020304" pitchFamily="18" charset="0"/>
            </a:endParaRPr>
          </a:p>
        </p:txBody>
      </p:sp>
      <p:sp>
        <p:nvSpPr>
          <p:cNvPr id="11" name="Shape 8"/>
          <p:cNvSpPr/>
          <p:nvPr/>
        </p:nvSpPr>
        <p:spPr>
          <a:xfrm>
            <a:off x="1347507" y="3830423"/>
            <a:ext cx="4548467" cy="2446552"/>
          </a:xfrm>
          <a:prstGeom prst="roundRect">
            <a:avLst>
              <a:gd name="adj" fmla="val 4461"/>
            </a:avLst>
          </a:prstGeom>
          <a:solidFill>
            <a:srgbClr val="003180"/>
          </a:solidFill>
          <a:ln w="7620">
            <a:solidFill>
              <a:srgbClr val="194A99"/>
            </a:solidFill>
            <a:prstDash val="solid"/>
          </a:ln>
        </p:spPr>
      </p:sp>
      <p:sp>
        <p:nvSpPr>
          <p:cNvPr id="12" name="Text 9"/>
          <p:cNvSpPr/>
          <p:nvPr/>
        </p:nvSpPr>
        <p:spPr>
          <a:xfrm>
            <a:off x="1607484" y="4030891"/>
            <a:ext cx="2225646" cy="306514"/>
          </a:xfrm>
          <a:prstGeom prst="rect">
            <a:avLst/>
          </a:prstGeom>
          <a:noFill/>
        </p:spPr>
        <p:txBody>
          <a:bodyPr wrap="none" rtlCol="0" anchor="t"/>
          <a:lstStyle/>
          <a:p>
            <a:pPr marL="0" indent="0">
              <a:lnSpc>
                <a:spcPts val="2485"/>
              </a:lnSpc>
              <a:buNone/>
            </a:pPr>
            <a:r>
              <a:rPr lang="en-US" sz="2335" dirty="0">
                <a:solidFill>
                  <a:srgbClr val="E2E6E9"/>
                </a:solidFill>
                <a:latin typeface="Baskerville Old Face" panose="02020602080505020303" pitchFamily="18" charset="0"/>
                <a:ea typeface="adonis-web" pitchFamily="34" charset="-122"/>
                <a:cs typeface="adonis-web" pitchFamily="34" charset="-120"/>
              </a:rPr>
              <a:t>Outdated Infrastructure</a:t>
            </a:r>
            <a:endParaRPr lang="en-US" sz="2335" dirty="0">
              <a:latin typeface="Baskerville Old Face" panose="02020602080505020303" pitchFamily="18" charset="0"/>
            </a:endParaRPr>
          </a:p>
        </p:txBody>
      </p:sp>
      <p:sp>
        <p:nvSpPr>
          <p:cNvPr id="13" name="Text 10"/>
          <p:cNvSpPr/>
          <p:nvPr/>
        </p:nvSpPr>
        <p:spPr>
          <a:xfrm>
            <a:off x="1586276" y="4537872"/>
            <a:ext cx="4070927" cy="1787507"/>
          </a:xfrm>
          <a:prstGeom prst="rect">
            <a:avLst/>
          </a:prstGeom>
          <a:noFill/>
        </p:spPr>
        <p:txBody>
          <a:bodyPr wrap="square" rtlCol="0" anchor="t"/>
          <a:lstStyle/>
          <a:p>
            <a:pPr marL="0" indent="0">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Aging water distribution networks and storage facilities in the region lead to significant losses, reducing the available supply for both states.</a:t>
            </a:r>
            <a:endParaRPr lang="en-US" sz="1800" dirty="0">
              <a:latin typeface="Times New Roman" panose="02020603050405020304" pitchFamily="18" charset="0"/>
              <a:cs typeface="Times New Roman" panose="02020603050405020304" pitchFamily="18" charset="0"/>
            </a:endParaRPr>
          </a:p>
        </p:txBody>
      </p:sp>
      <p:sp>
        <p:nvSpPr>
          <p:cNvPr id="14" name="Shape 11"/>
          <p:cNvSpPr/>
          <p:nvPr/>
        </p:nvSpPr>
        <p:spPr>
          <a:xfrm>
            <a:off x="6558365" y="3830423"/>
            <a:ext cx="4548465" cy="2446552"/>
          </a:xfrm>
          <a:prstGeom prst="roundRect">
            <a:avLst>
              <a:gd name="adj" fmla="val 4461"/>
            </a:avLst>
          </a:prstGeom>
          <a:solidFill>
            <a:srgbClr val="003180"/>
          </a:solidFill>
          <a:ln w="7620">
            <a:solidFill>
              <a:srgbClr val="194A99"/>
            </a:solidFill>
            <a:prstDash val="solid"/>
          </a:ln>
        </p:spPr>
      </p:sp>
      <p:sp>
        <p:nvSpPr>
          <p:cNvPr id="15" name="Text 12"/>
          <p:cNvSpPr/>
          <p:nvPr/>
        </p:nvSpPr>
        <p:spPr>
          <a:xfrm>
            <a:off x="6749858" y="4079689"/>
            <a:ext cx="3057992" cy="306514"/>
          </a:xfrm>
          <a:prstGeom prst="rect">
            <a:avLst/>
          </a:prstGeom>
          <a:noFill/>
        </p:spPr>
        <p:txBody>
          <a:bodyPr wrap="none" rtlCol="0" anchor="t"/>
          <a:lstStyle/>
          <a:p>
            <a:pPr marL="0" indent="0">
              <a:lnSpc>
                <a:spcPts val="2485"/>
              </a:lnSpc>
              <a:buNone/>
            </a:pPr>
            <a:r>
              <a:rPr lang="en-US" sz="2335" dirty="0">
                <a:solidFill>
                  <a:srgbClr val="E2E6E9"/>
                </a:solidFill>
                <a:latin typeface="Baskerville Old Face" panose="02020602080505020303" pitchFamily="18" charset="0"/>
                <a:ea typeface="adonis-web" pitchFamily="34" charset="-122"/>
                <a:cs typeface="adonis-web" pitchFamily="34" charset="-120"/>
              </a:rPr>
              <a:t>Conflicting Stakeholder Interests</a:t>
            </a:r>
            <a:endParaRPr lang="en-US" sz="2335" dirty="0">
              <a:latin typeface="Baskerville Old Face" panose="02020602080505020303" pitchFamily="18" charset="0"/>
            </a:endParaRPr>
          </a:p>
        </p:txBody>
      </p:sp>
      <p:sp>
        <p:nvSpPr>
          <p:cNvPr id="16" name="Text 13"/>
          <p:cNvSpPr/>
          <p:nvPr/>
        </p:nvSpPr>
        <p:spPr>
          <a:xfrm>
            <a:off x="6749858" y="4535852"/>
            <a:ext cx="4137301" cy="1728845"/>
          </a:xfrm>
          <a:prstGeom prst="rect">
            <a:avLst/>
          </a:prstGeom>
          <a:noFill/>
        </p:spPr>
        <p:txBody>
          <a:bodyPr wrap="square" rtlCol="0" anchor="t"/>
          <a:lstStyle/>
          <a:p>
            <a:pPr marL="0" indent="0">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Balancing the water needs of agriculture, industry, and domestic users in Karnataka and Tamil Nadu has proven challenging, leading to disputes over resource allocation.</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1000"/>
                                        <p:tgtEl>
                                          <p:spTgt spid="16"/>
                                        </p:tgtEl>
                                      </p:cBhvr>
                                    </p:animEffect>
                                    <p:anim calcmode="lin" valueType="num">
                                      <p:cBhvr>
                                        <p:cTn id="66" dur="1000" fill="hold"/>
                                        <p:tgtEl>
                                          <p:spTgt spid="16"/>
                                        </p:tgtEl>
                                        <p:attrNameLst>
                                          <p:attrName>ppt_x</p:attrName>
                                        </p:attrNameLst>
                                      </p:cBhvr>
                                      <p:tavLst>
                                        <p:tav tm="0">
                                          <p:val>
                                            <p:strVal val="#ppt_x"/>
                                          </p:val>
                                        </p:tav>
                                        <p:tav tm="100000">
                                          <p:val>
                                            <p:strVal val="#ppt_x"/>
                                          </p:val>
                                        </p:tav>
                                      </p:tavLst>
                                    </p:anim>
                                    <p:anim calcmode="lin" valueType="num">
                                      <p:cBhvr>
                                        <p:cTn id="67" dur="1000" fill="hold"/>
                                        <p:tgtEl>
                                          <p:spTgt spid="16"/>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1000"/>
                                        <p:tgtEl>
                                          <p:spTgt spid="14"/>
                                        </p:tgtEl>
                                      </p:cBhvr>
                                    </p:animEffect>
                                    <p:anim calcmode="lin" valueType="num">
                                      <p:cBhvr>
                                        <p:cTn id="71" dur="1000" fill="hold"/>
                                        <p:tgtEl>
                                          <p:spTgt spid="14"/>
                                        </p:tgtEl>
                                        <p:attrNameLst>
                                          <p:attrName>ppt_x</p:attrName>
                                        </p:attrNameLst>
                                      </p:cBhvr>
                                      <p:tavLst>
                                        <p:tav tm="0">
                                          <p:val>
                                            <p:strVal val="#ppt_x"/>
                                          </p:val>
                                        </p:tav>
                                        <p:tav tm="100000">
                                          <p:val>
                                            <p:strVal val="#ppt_x"/>
                                          </p:val>
                                        </p:tav>
                                      </p:tavLst>
                                    </p:anim>
                                    <p:anim calcmode="lin" valueType="num">
                                      <p:cBhvr>
                                        <p:cTn id="72" dur="1000" fill="hold"/>
                                        <p:tgtEl>
                                          <p:spTgt spid="1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ldLvl="0" animBg="1"/>
      <p:bldP spid="7" grpId="0" animBg="1"/>
      <p:bldP spid="9" grpId="0" bldLvl="0" animBg="1"/>
      <p:bldP spid="10" grpId="0" animBg="1"/>
      <p:bldP spid="12" grpId="0" animBg="1"/>
      <p:bldP spid="13"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8965"/>
            <a:ext cx="12192000" cy="6858000"/>
          </a:xfrm>
          <a:prstGeom prst="rect">
            <a:avLst/>
          </a:prstGeom>
          <a:solidFill>
            <a:srgbClr val="09151A">
              <a:alpha val="75000"/>
            </a:srgbClr>
          </a:solidFill>
        </p:spPr>
      </p:sp>
      <p:pic>
        <p:nvPicPr>
          <p:cNvPr id="4" name="Image 1" descr="preencoded.png"/>
          <p:cNvPicPr>
            <a:picLocks noChangeAspect="1"/>
          </p:cNvPicPr>
          <p:nvPr/>
        </p:nvPicPr>
        <p:blipFill>
          <a:blip r:embed="rId4"/>
          <a:stretch>
            <a:fillRect/>
          </a:stretch>
        </p:blipFill>
        <p:spPr>
          <a:xfrm>
            <a:off x="-6350" y="0"/>
            <a:ext cx="4572000" cy="6858000"/>
          </a:xfrm>
          <a:prstGeom prst="rect">
            <a:avLst/>
          </a:prstGeom>
        </p:spPr>
      </p:pic>
      <p:sp>
        <p:nvSpPr>
          <p:cNvPr id="5" name="Text 1"/>
          <p:cNvSpPr/>
          <p:nvPr/>
        </p:nvSpPr>
        <p:spPr>
          <a:xfrm>
            <a:off x="5104968" y="1352550"/>
            <a:ext cx="4572000" cy="614397"/>
          </a:xfrm>
          <a:prstGeom prst="rect">
            <a:avLst/>
          </a:prstGeom>
          <a:noFill/>
        </p:spPr>
        <p:txBody>
          <a:bodyPr wrap="none" rtlCol="0" anchor="t"/>
          <a:lstStyle/>
          <a:p>
            <a:pPr marL="0" indent="0">
              <a:lnSpc>
                <a:spcPts val="4970"/>
              </a:lnSpc>
              <a:buNone/>
            </a:pPr>
            <a:r>
              <a:rPr lang="en-US" sz="4500" dirty="0">
                <a:solidFill>
                  <a:srgbClr val="F5F0F0"/>
                </a:solidFill>
                <a:latin typeface="Baskerville Old Face" panose="02020602080505020303" pitchFamily="18" charset="0"/>
                <a:ea typeface="adonis-web" pitchFamily="34" charset="-122"/>
                <a:cs typeface="adonis-web" pitchFamily="34" charset="-120"/>
              </a:rPr>
              <a:t>Problem Statement</a:t>
            </a:r>
            <a:endParaRPr lang="en-US" sz="4500" dirty="0">
              <a:latin typeface="Baskerville Old Face" panose="02020602080505020303" pitchFamily="18" charset="0"/>
            </a:endParaRPr>
          </a:p>
        </p:txBody>
      </p:sp>
      <p:sp>
        <p:nvSpPr>
          <p:cNvPr id="6" name="Text 2"/>
          <p:cNvSpPr/>
          <p:nvPr/>
        </p:nvSpPr>
        <p:spPr>
          <a:xfrm>
            <a:off x="5072873" y="2698376"/>
            <a:ext cx="6611903" cy="2922494"/>
          </a:xfrm>
          <a:prstGeom prst="rect">
            <a:avLst/>
          </a:prstGeom>
          <a:noFill/>
        </p:spPr>
        <p:txBody>
          <a:bodyPr wrap="square" rtlCol="0" anchor="t"/>
          <a:lstStyle/>
          <a:p>
            <a:pPr marL="0" indent="0">
              <a:buNone/>
            </a:pPr>
            <a:r>
              <a:rPr lang="en-US" sz="2335" dirty="0">
                <a:solidFill>
                  <a:srgbClr val="E2E6E9"/>
                </a:solidFill>
                <a:latin typeface="Times New Roman" panose="02020603050405020304" pitchFamily="18" charset="0"/>
                <a:ea typeface="adonis-web" pitchFamily="34" charset="-122"/>
                <a:cs typeface="Times New Roman" panose="02020603050405020304" pitchFamily="18" charset="0"/>
              </a:rPr>
              <a:t>The Kaveri river is a crucial source of water for the states of Karnataka and Tamil Nadu. However, the management and distribution of Kaveri river water has been a longstanding issue between the two states. The goal is to develop an AI-powered water monitoring and distribution system to efficiently manage the water levels and ensure fair allocation to both states based on their needs and population.</a:t>
            </a:r>
            <a:endParaRPr lang="en-US" sz="2335"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259CBD7-EBA8-FBA4-E40B-41B02E8B2EE0}"/>
              </a:ext>
            </a:extLst>
          </p:cNvPr>
          <p:cNvPicPr>
            <a:picLocks noChangeAspect="1"/>
          </p:cNvPicPr>
          <p:nvPr/>
        </p:nvPicPr>
        <p:blipFill>
          <a:blip r:embed="rId5"/>
          <a:stretch>
            <a:fillRect/>
          </a:stretch>
        </p:blipFill>
        <p:spPr>
          <a:xfrm>
            <a:off x="-1" y="0"/>
            <a:ext cx="12198351"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75000"/>
            </a:srgbClr>
          </a:solidFill>
        </p:spPr>
        <p:txBody>
          <a:bodyPr/>
          <a:lstStyle/>
          <a:p>
            <a:endParaRPr lang="en-IN" dirty="0"/>
          </a:p>
        </p:txBody>
      </p:sp>
      <p:sp>
        <p:nvSpPr>
          <p:cNvPr id="4" name="Text 1"/>
          <p:cNvSpPr/>
          <p:nvPr/>
        </p:nvSpPr>
        <p:spPr>
          <a:xfrm>
            <a:off x="1317030" y="687983"/>
            <a:ext cx="4090491" cy="555427"/>
          </a:xfrm>
          <a:prstGeom prst="rect">
            <a:avLst/>
          </a:prstGeom>
          <a:noFill/>
        </p:spPr>
        <p:txBody>
          <a:bodyPr wrap="none" rtlCol="0" anchor="t"/>
          <a:lstStyle/>
          <a:p>
            <a:pPr marL="0" indent="0">
              <a:lnSpc>
                <a:spcPts val="4970"/>
              </a:lnSpc>
              <a:buNone/>
            </a:pPr>
            <a:r>
              <a:rPr lang="en-US" sz="4000" dirty="0">
                <a:solidFill>
                  <a:srgbClr val="F5F0F0"/>
                </a:solidFill>
                <a:latin typeface="Times New Roman" panose="02020603050405020304" pitchFamily="18" charset="0"/>
                <a:ea typeface="adonis-web" pitchFamily="34" charset="-122"/>
                <a:cs typeface="Times New Roman" panose="02020603050405020304" pitchFamily="18" charset="0"/>
              </a:rPr>
              <a:t>System Architecture</a:t>
            </a:r>
            <a:endParaRPr lang="en-US" sz="4000" dirty="0">
              <a:latin typeface="Times New Roman" panose="02020603050405020304" pitchFamily="18" charset="0"/>
              <a:cs typeface="Times New Roman" panose="02020603050405020304" pitchFamily="18" charset="0"/>
            </a:endParaRPr>
          </a:p>
        </p:txBody>
      </p:sp>
      <p:sp>
        <p:nvSpPr>
          <p:cNvPr id="5" name="Shape 2"/>
          <p:cNvSpPr/>
          <p:nvPr/>
        </p:nvSpPr>
        <p:spPr>
          <a:xfrm>
            <a:off x="1317030" y="2203350"/>
            <a:ext cx="416619" cy="416619"/>
          </a:xfrm>
          <a:prstGeom prst="roundRect">
            <a:avLst>
              <a:gd name="adj" fmla="val 20000"/>
            </a:avLst>
          </a:prstGeom>
          <a:solidFill>
            <a:srgbClr val="003180"/>
          </a:solidFill>
          <a:ln w="7620">
            <a:solidFill>
              <a:srgbClr val="194A99"/>
            </a:solidFill>
            <a:prstDash val="solid"/>
          </a:ln>
        </p:spPr>
      </p:sp>
      <p:sp>
        <p:nvSpPr>
          <p:cNvPr id="6" name="Text 3"/>
          <p:cNvSpPr/>
          <p:nvPr/>
        </p:nvSpPr>
        <p:spPr>
          <a:xfrm>
            <a:off x="1456333" y="2285404"/>
            <a:ext cx="137914" cy="252512"/>
          </a:xfrm>
          <a:prstGeom prst="rect">
            <a:avLst/>
          </a:prstGeom>
          <a:noFill/>
        </p:spPr>
        <p:txBody>
          <a:bodyPr wrap="none" rtlCol="0" anchor="t"/>
          <a:lstStyle/>
          <a:p>
            <a:pPr marL="0" indent="0" algn="ctr">
              <a:lnSpc>
                <a:spcPts val="2385"/>
              </a:lnSpc>
              <a:buNone/>
            </a:pPr>
            <a:r>
              <a:rPr lang="en-US" sz="2800" dirty="0">
                <a:solidFill>
                  <a:srgbClr val="E2E6E9"/>
                </a:solidFill>
                <a:latin typeface="Times New Roman" panose="02020603050405020304" pitchFamily="18" charset="0"/>
                <a:ea typeface="adonis-web" pitchFamily="34" charset="-122"/>
                <a:cs typeface="Times New Roman" panose="02020603050405020304" pitchFamily="18" charset="0"/>
              </a:rPr>
              <a:t>1</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1918792" y="2203350"/>
            <a:ext cx="2104132" cy="263029"/>
          </a:xfrm>
          <a:prstGeom prst="rect">
            <a:avLst/>
          </a:prstGeom>
          <a:noFill/>
        </p:spPr>
        <p:txBody>
          <a:bodyPr wrap="none" rtlCol="0" anchor="t"/>
          <a:lstStyle/>
          <a:p>
            <a:pPr marL="0" indent="0">
              <a:lnSpc>
                <a:spcPts val="2485"/>
              </a:lnSpc>
              <a:buNone/>
            </a:pPr>
            <a:r>
              <a:rPr lang="en-US" sz="2400" dirty="0">
                <a:solidFill>
                  <a:srgbClr val="E2E6E9"/>
                </a:solidFill>
                <a:latin typeface="Times New Roman" panose="02020603050405020304" pitchFamily="18" charset="0"/>
                <a:ea typeface="adonis-web" pitchFamily="34" charset="-122"/>
                <a:cs typeface="Times New Roman" panose="02020603050405020304" pitchFamily="18" charset="0"/>
              </a:rPr>
              <a:t>Data Acquisition</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1918792" y="2722613"/>
            <a:ext cx="3482876" cy="1020712"/>
          </a:xfrm>
          <a:prstGeom prst="rect">
            <a:avLst/>
          </a:prstGeom>
          <a:noFill/>
        </p:spPr>
        <p:txBody>
          <a:bodyPr wrap="square" rtlCol="0" anchor="t"/>
          <a:lstStyle/>
          <a:p>
            <a:pPr marL="0" indent="0">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Sensors gather real-time water level data from various locations.</a:t>
            </a:r>
            <a:endParaRPr lang="en-US" sz="1800" dirty="0">
              <a:latin typeface="Times New Roman" panose="02020603050405020304" pitchFamily="18" charset="0"/>
              <a:cs typeface="Times New Roman" panose="02020603050405020304" pitchFamily="18" charset="0"/>
            </a:endParaRPr>
          </a:p>
        </p:txBody>
      </p:sp>
      <p:sp>
        <p:nvSpPr>
          <p:cNvPr id="9" name="Shape 6"/>
          <p:cNvSpPr/>
          <p:nvPr/>
        </p:nvSpPr>
        <p:spPr>
          <a:xfrm>
            <a:off x="6639025" y="2203350"/>
            <a:ext cx="416619" cy="416619"/>
          </a:xfrm>
          <a:prstGeom prst="roundRect">
            <a:avLst>
              <a:gd name="adj" fmla="val 20000"/>
            </a:avLst>
          </a:prstGeom>
          <a:solidFill>
            <a:srgbClr val="003180"/>
          </a:solidFill>
          <a:ln w="7620">
            <a:solidFill>
              <a:srgbClr val="194A99"/>
            </a:solidFill>
            <a:prstDash val="solid"/>
          </a:ln>
        </p:spPr>
      </p:sp>
      <p:sp>
        <p:nvSpPr>
          <p:cNvPr id="10" name="Text 7"/>
          <p:cNvSpPr/>
          <p:nvPr/>
        </p:nvSpPr>
        <p:spPr>
          <a:xfrm>
            <a:off x="6778328" y="2285404"/>
            <a:ext cx="137914" cy="252512"/>
          </a:xfrm>
          <a:prstGeom prst="rect">
            <a:avLst/>
          </a:prstGeom>
          <a:noFill/>
        </p:spPr>
        <p:txBody>
          <a:bodyPr wrap="none" rtlCol="0" anchor="t"/>
          <a:lstStyle/>
          <a:p>
            <a:pPr marL="0" indent="0" algn="ctr">
              <a:lnSpc>
                <a:spcPts val="2385"/>
              </a:lnSpc>
              <a:buNone/>
            </a:pPr>
            <a:r>
              <a:rPr lang="en-US" sz="2400" dirty="0">
                <a:solidFill>
                  <a:srgbClr val="E2E6E9"/>
                </a:solidFill>
                <a:latin typeface="Times New Roman" panose="02020603050405020304" pitchFamily="18" charset="0"/>
                <a:ea typeface="adonis-web"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11" name="Text 8"/>
          <p:cNvSpPr/>
          <p:nvPr/>
        </p:nvSpPr>
        <p:spPr>
          <a:xfrm>
            <a:off x="7240787" y="2203350"/>
            <a:ext cx="2104132" cy="263029"/>
          </a:xfrm>
          <a:prstGeom prst="rect">
            <a:avLst/>
          </a:prstGeom>
          <a:noFill/>
        </p:spPr>
        <p:txBody>
          <a:bodyPr wrap="none" rtlCol="0" anchor="t"/>
          <a:lstStyle/>
          <a:p>
            <a:pPr marL="0" indent="0">
              <a:lnSpc>
                <a:spcPts val="2485"/>
              </a:lnSpc>
              <a:buNone/>
            </a:pPr>
            <a:r>
              <a:rPr lang="en-US" sz="2400" dirty="0">
                <a:solidFill>
                  <a:srgbClr val="E2E6E9"/>
                </a:solidFill>
                <a:latin typeface="Times New Roman" panose="02020603050405020304" pitchFamily="18" charset="0"/>
                <a:ea typeface="adonis-web" pitchFamily="34" charset="-122"/>
                <a:cs typeface="Times New Roman" panose="02020603050405020304" pitchFamily="18" charset="0"/>
              </a:rPr>
              <a:t>Data Preprocessing</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7240787" y="2722613"/>
            <a:ext cx="3303588" cy="410219"/>
          </a:xfrm>
          <a:prstGeom prst="rect">
            <a:avLst/>
          </a:prstGeom>
          <a:noFill/>
        </p:spPr>
        <p:txBody>
          <a:bodyPr wrap="square" rtlCol="0" anchor="t"/>
          <a:lstStyle/>
          <a:p>
            <a:pPr marL="0" indent="0">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Cleaning, normalization, and feature engineering are applied to the data.</a:t>
            </a:r>
            <a:endParaRPr lang="en-US" sz="1800" dirty="0">
              <a:latin typeface="Times New Roman" panose="02020603050405020304" pitchFamily="18" charset="0"/>
              <a:cs typeface="Times New Roman" panose="02020603050405020304" pitchFamily="18" charset="0"/>
            </a:endParaRPr>
          </a:p>
        </p:txBody>
      </p:sp>
      <p:sp>
        <p:nvSpPr>
          <p:cNvPr id="13" name="Shape 10"/>
          <p:cNvSpPr/>
          <p:nvPr/>
        </p:nvSpPr>
        <p:spPr>
          <a:xfrm>
            <a:off x="1317030" y="4135387"/>
            <a:ext cx="416619" cy="416619"/>
          </a:xfrm>
          <a:prstGeom prst="roundRect">
            <a:avLst>
              <a:gd name="adj" fmla="val 20000"/>
            </a:avLst>
          </a:prstGeom>
          <a:solidFill>
            <a:srgbClr val="003180"/>
          </a:solidFill>
          <a:ln w="7620">
            <a:solidFill>
              <a:srgbClr val="194A99"/>
            </a:solidFill>
            <a:prstDash val="solid"/>
          </a:ln>
        </p:spPr>
      </p:sp>
      <p:sp>
        <p:nvSpPr>
          <p:cNvPr id="14" name="Text 11"/>
          <p:cNvSpPr/>
          <p:nvPr/>
        </p:nvSpPr>
        <p:spPr>
          <a:xfrm>
            <a:off x="1456333" y="4217441"/>
            <a:ext cx="137914" cy="252512"/>
          </a:xfrm>
          <a:prstGeom prst="rect">
            <a:avLst/>
          </a:prstGeom>
          <a:noFill/>
        </p:spPr>
        <p:txBody>
          <a:bodyPr wrap="none" rtlCol="0" anchor="t"/>
          <a:lstStyle/>
          <a:p>
            <a:pPr marL="0" indent="0" algn="ctr">
              <a:lnSpc>
                <a:spcPts val="2385"/>
              </a:lnSpc>
              <a:buNone/>
            </a:pPr>
            <a:r>
              <a:rPr lang="en-US" sz="2800" dirty="0">
                <a:solidFill>
                  <a:srgbClr val="E2E6E9"/>
                </a:solidFill>
                <a:latin typeface="Times New Roman" panose="02020603050405020304" pitchFamily="18" charset="0"/>
                <a:ea typeface="adonis-web" pitchFamily="34" charset="-122"/>
                <a:cs typeface="Times New Roman" panose="02020603050405020304" pitchFamily="18" charset="0"/>
              </a:rPr>
              <a:t>3</a:t>
            </a:r>
            <a:endParaRPr lang="en-US" sz="2800" dirty="0">
              <a:latin typeface="Times New Roman" panose="02020603050405020304" pitchFamily="18" charset="0"/>
              <a:cs typeface="Times New Roman" panose="02020603050405020304" pitchFamily="18" charset="0"/>
            </a:endParaRPr>
          </a:p>
        </p:txBody>
      </p:sp>
      <p:sp>
        <p:nvSpPr>
          <p:cNvPr id="15" name="Text 12"/>
          <p:cNvSpPr/>
          <p:nvPr/>
        </p:nvSpPr>
        <p:spPr>
          <a:xfrm>
            <a:off x="1918792" y="4135387"/>
            <a:ext cx="2104132" cy="263029"/>
          </a:xfrm>
          <a:prstGeom prst="rect">
            <a:avLst/>
          </a:prstGeom>
          <a:noFill/>
        </p:spPr>
        <p:txBody>
          <a:bodyPr wrap="none" rtlCol="0" anchor="t"/>
          <a:lstStyle/>
          <a:p>
            <a:pPr marL="0" indent="0">
              <a:lnSpc>
                <a:spcPts val="2485"/>
              </a:lnSpc>
              <a:buNone/>
            </a:pPr>
            <a:r>
              <a:rPr lang="en-US" sz="2400" dirty="0">
                <a:solidFill>
                  <a:srgbClr val="E2E6E9"/>
                </a:solidFill>
                <a:latin typeface="Times New Roman" panose="02020603050405020304" pitchFamily="18" charset="0"/>
                <a:ea typeface="adonis-web" pitchFamily="34" charset="-122"/>
                <a:cs typeface="Times New Roman" panose="02020603050405020304" pitchFamily="18" charset="0"/>
              </a:rPr>
              <a:t>LSTM Model</a:t>
            </a:r>
            <a:endParaRPr lang="en-US" sz="2400" dirty="0">
              <a:latin typeface="Times New Roman" panose="02020603050405020304" pitchFamily="18" charset="0"/>
              <a:cs typeface="Times New Roman" panose="02020603050405020304" pitchFamily="18" charset="0"/>
            </a:endParaRPr>
          </a:p>
        </p:txBody>
      </p:sp>
      <p:sp>
        <p:nvSpPr>
          <p:cNvPr id="16" name="Text 13"/>
          <p:cNvSpPr/>
          <p:nvPr/>
        </p:nvSpPr>
        <p:spPr>
          <a:xfrm>
            <a:off x="1918792" y="4686300"/>
            <a:ext cx="3303588" cy="656282"/>
          </a:xfrm>
          <a:prstGeom prst="rect">
            <a:avLst/>
          </a:prstGeom>
          <a:noFill/>
        </p:spPr>
        <p:txBody>
          <a:bodyPr wrap="square" rtlCol="0" anchor="t"/>
          <a:lstStyle/>
          <a:p>
            <a:pPr marL="0" indent="0">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The LSTM network processes the preprocessed data to predict future water levels.</a:t>
            </a:r>
            <a:endParaRPr lang="en-US" sz="1800" dirty="0">
              <a:latin typeface="Times New Roman" panose="02020603050405020304" pitchFamily="18" charset="0"/>
              <a:cs typeface="Times New Roman" panose="02020603050405020304" pitchFamily="18" charset="0"/>
            </a:endParaRPr>
          </a:p>
        </p:txBody>
      </p:sp>
      <p:sp>
        <p:nvSpPr>
          <p:cNvPr id="17" name="Shape 14"/>
          <p:cNvSpPr/>
          <p:nvPr/>
        </p:nvSpPr>
        <p:spPr>
          <a:xfrm>
            <a:off x="6639025" y="4135387"/>
            <a:ext cx="416619" cy="416619"/>
          </a:xfrm>
          <a:prstGeom prst="roundRect">
            <a:avLst>
              <a:gd name="adj" fmla="val 20000"/>
            </a:avLst>
          </a:prstGeom>
          <a:solidFill>
            <a:srgbClr val="003180"/>
          </a:solidFill>
          <a:ln w="7620">
            <a:solidFill>
              <a:srgbClr val="194A99"/>
            </a:solidFill>
            <a:prstDash val="solid"/>
          </a:ln>
        </p:spPr>
      </p:sp>
      <p:sp>
        <p:nvSpPr>
          <p:cNvPr id="18" name="Text 15"/>
          <p:cNvSpPr/>
          <p:nvPr/>
        </p:nvSpPr>
        <p:spPr>
          <a:xfrm>
            <a:off x="6778328" y="4217441"/>
            <a:ext cx="137914" cy="252512"/>
          </a:xfrm>
          <a:prstGeom prst="rect">
            <a:avLst/>
          </a:prstGeom>
          <a:noFill/>
        </p:spPr>
        <p:txBody>
          <a:bodyPr wrap="none" rtlCol="0" anchor="t"/>
          <a:lstStyle/>
          <a:p>
            <a:pPr marL="0" indent="0" algn="ctr">
              <a:lnSpc>
                <a:spcPts val="2385"/>
              </a:lnSpc>
              <a:buNone/>
            </a:pPr>
            <a:r>
              <a:rPr lang="en-US" sz="2800" dirty="0">
                <a:solidFill>
                  <a:srgbClr val="E2E6E9"/>
                </a:solidFill>
                <a:latin typeface="Times New Roman" panose="02020603050405020304" pitchFamily="18" charset="0"/>
                <a:ea typeface="adonis-web" pitchFamily="34" charset="-122"/>
                <a:cs typeface="Times New Roman" panose="02020603050405020304" pitchFamily="18" charset="0"/>
              </a:rPr>
              <a:t>4</a:t>
            </a:r>
            <a:endParaRPr lang="en-US" sz="2800" dirty="0">
              <a:latin typeface="Times New Roman" panose="02020603050405020304" pitchFamily="18" charset="0"/>
              <a:cs typeface="Times New Roman" panose="02020603050405020304" pitchFamily="18" charset="0"/>
            </a:endParaRPr>
          </a:p>
        </p:txBody>
      </p:sp>
      <p:sp>
        <p:nvSpPr>
          <p:cNvPr id="19" name="Text 16"/>
          <p:cNvSpPr/>
          <p:nvPr/>
        </p:nvSpPr>
        <p:spPr>
          <a:xfrm>
            <a:off x="7240787" y="4135387"/>
            <a:ext cx="2104132" cy="263029"/>
          </a:xfrm>
          <a:prstGeom prst="rect">
            <a:avLst/>
          </a:prstGeom>
          <a:noFill/>
        </p:spPr>
        <p:txBody>
          <a:bodyPr wrap="none" rtlCol="0" anchor="t"/>
          <a:lstStyle/>
          <a:p>
            <a:pPr marL="0" indent="0">
              <a:lnSpc>
                <a:spcPts val="2485"/>
              </a:lnSpc>
              <a:buNone/>
            </a:pPr>
            <a:r>
              <a:rPr lang="en-US" sz="2400" dirty="0">
                <a:solidFill>
                  <a:srgbClr val="E2E6E9"/>
                </a:solidFill>
                <a:latin typeface="Times New Roman" panose="02020603050405020304" pitchFamily="18" charset="0"/>
                <a:ea typeface="adonis-web" pitchFamily="34" charset="-122"/>
                <a:cs typeface="Times New Roman" panose="02020603050405020304" pitchFamily="18" charset="0"/>
              </a:rPr>
              <a:t>Distribution System</a:t>
            </a:r>
            <a:endParaRPr lang="en-US" sz="2400" dirty="0">
              <a:latin typeface="Times New Roman" panose="02020603050405020304" pitchFamily="18" charset="0"/>
              <a:cs typeface="Times New Roman" panose="02020603050405020304" pitchFamily="18" charset="0"/>
            </a:endParaRPr>
          </a:p>
        </p:txBody>
      </p:sp>
      <p:sp>
        <p:nvSpPr>
          <p:cNvPr id="20" name="Text 17"/>
          <p:cNvSpPr/>
          <p:nvPr/>
        </p:nvSpPr>
        <p:spPr>
          <a:xfrm>
            <a:off x="7240787" y="4686300"/>
            <a:ext cx="3303588" cy="378569"/>
          </a:xfrm>
          <a:prstGeom prst="rect">
            <a:avLst/>
          </a:prstGeom>
          <a:noFill/>
        </p:spPr>
        <p:txBody>
          <a:bodyPr wrap="square" rtlCol="0" anchor="t"/>
          <a:lstStyle/>
          <a:p>
            <a:pPr marL="0" indent="0">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The predictions are used to optimize water distribution to different areas.</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0"/>
                                        <p:tgtEl>
                                          <p:spTgt spid="15"/>
                                        </p:tgtEl>
                                      </p:cBhvr>
                                    </p:animEffect>
                                    <p:anim calcmode="lin" valueType="num">
                                      <p:cBhvr>
                                        <p:cTn id="69" dur="1000" fill="hold"/>
                                        <p:tgtEl>
                                          <p:spTgt spid="15"/>
                                        </p:tgtEl>
                                        <p:attrNameLst>
                                          <p:attrName>ppt_x</p:attrName>
                                        </p:attrNameLst>
                                      </p:cBhvr>
                                      <p:tavLst>
                                        <p:tav tm="0">
                                          <p:val>
                                            <p:strVal val="#ppt_x"/>
                                          </p:val>
                                        </p:tav>
                                        <p:tav tm="100000">
                                          <p:val>
                                            <p:strVal val="#ppt_x"/>
                                          </p:val>
                                        </p:tav>
                                      </p:tavLst>
                                    </p:anim>
                                    <p:anim calcmode="lin" valueType="num">
                                      <p:cBhvr>
                                        <p:cTn id="70" dur="1000" fill="hold"/>
                                        <p:tgtEl>
                                          <p:spTgt spid="15"/>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anim calcmode="lin" valueType="num">
                                      <p:cBhvr>
                                        <p:cTn id="74" dur="1000" fill="hold"/>
                                        <p:tgtEl>
                                          <p:spTgt spid="16"/>
                                        </p:tgtEl>
                                        <p:attrNameLst>
                                          <p:attrName>ppt_x</p:attrName>
                                        </p:attrNameLst>
                                      </p:cBhvr>
                                      <p:tavLst>
                                        <p:tav tm="0">
                                          <p:val>
                                            <p:strVal val="#ppt_x"/>
                                          </p:val>
                                        </p:tav>
                                        <p:tav tm="100000">
                                          <p:val>
                                            <p:strVal val="#ppt_x"/>
                                          </p:val>
                                        </p:tav>
                                      </p:tavLst>
                                    </p:anim>
                                    <p:anim calcmode="lin" valueType="num">
                                      <p:cBhvr>
                                        <p:cTn id="7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00"/>
                                        <p:tgtEl>
                                          <p:spTgt spid="18"/>
                                        </p:tgtEl>
                                      </p:cBhvr>
                                    </p:animEffect>
                                    <p:anim calcmode="lin" valueType="num">
                                      <p:cBhvr>
                                        <p:cTn id="81" dur="1000" fill="hold"/>
                                        <p:tgtEl>
                                          <p:spTgt spid="18"/>
                                        </p:tgtEl>
                                        <p:attrNameLst>
                                          <p:attrName>ppt_x</p:attrName>
                                        </p:attrNameLst>
                                      </p:cBhvr>
                                      <p:tavLst>
                                        <p:tav tm="0">
                                          <p:val>
                                            <p:strVal val="#ppt_x"/>
                                          </p:val>
                                        </p:tav>
                                        <p:tav tm="100000">
                                          <p:val>
                                            <p:strVal val="#ppt_x"/>
                                          </p:val>
                                        </p:tav>
                                      </p:tavLst>
                                    </p:anim>
                                    <p:anim calcmode="lin" valueType="num">
                                      <p:cBhvr>
                                        <p:cTn id="82" dur="1000" fill="hold"/>
                                        <p:tgtEl>
                                          <p:spTgt spid="18"/>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anim calcmode="lin" valueType="num">
                                      <p:cBhvr>
                                        <p:cTn id="86" dur="1000" fill="hold"/>
                                        <p:tgtEl>
                                          <p:spTgt spid="17"/>
                                        </p:tgtEl>
                                        <p:attrNameLst>
                                          <p:attrName>ppt_x</p:attrName>
                                        </p:attrNameLst>
                                      </p:cBhvr>
                                      <p:tavLst>
                                        <p:tav tm="0">
                                          <p:val>
                                            <p:strVal val="#ppt_x"/>
                                          </p:val>
                                        </p:tav>
                                        <p:tav tm="100000">
                                          <p:val>
                                            <p:strVal val="#ppt_x"/>
                                          </p:val>
                                        </p:tav>
                                      </p:tavLst>
                                    </p:anim>
                                    <p:anim calcmode="lin" valueType="num">
                                      <p:cBhvr>
                                        <p:cTn id="87" dur="1000" fill="hold"/>
                                        <p:tgtEl>
                                          <p:spTgt spid="1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1000"/>
                                        <p:tgtEl>
                                          <p:spTgt spid="19"/>
                                        </p:tgtEl>
                                      </p:cBhvr>
                                    </p:animEffect>
                                    <p:anim calcmode="lin" valueType="num">
                                      <p:cBhvr>
                                        <p:cTn id="91" dur="1000" fill="hold"/>
                                        <p:tgtEl>
                                          <p:spTgt spid="19"/>
                                        </p:tgtEl>
                                        <p:attrNameLst>
                                          <p:attrName>ppt_x</p:attrName>
                                        </p:attrNameLst>
                                      </p:cBhvr>
                                      <p:tavLst>
                                        <p:tav tm="0">
                                          <p:val>
                                            <p:strVal val="#ppt_x"/>
                                          </p:val>
                                        </p:tav>
                                        <p:tav tm="100000">
                                          <p:val>
                                            <p:strVal val="#ppt_x"/>
                                          </p:val>
                                        </p:tav>
                                      </p:tavLst>
                                    </p:anim>
                                    <p:anim calcmode="lin" valueType="num">
                                      <p:cBhvr>
                                        <p:cTn id="92" dur="1000" fill="hold"/>
                                        <p:tgtEl>
                                          <p:spTgt spid="19"/>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1000"/>
                                        <p:tgtEl>
                                          <p:spTgt spid="20"/>
                                        </p:tgtEl>
                                      </p:cBhvr>
                                    </p:animEffect>
                                    <p:anim calcmode="lin" valueType="num">
                                      <p:cBhvr>
                                        <p:cTn id="96" dur="1000" fill="hold"/>
                                        <p:tgtEl>
                                          <p:spTgt spid="20"/>
                                        </p:tgtEl>
                                        <p:attrNameLst>
                                          <p:attrName>ppt_x</p:attrName>
                                        </p:attrNameLst>
                                      </p:cBhvr>
                                      <p:tavLst>
                                        <p:tav tm="0">
                                          <p:val>
                                            <p:strVal val="#ppt_x"/>
                                          </p:val>
                                        </p:tav>
                                        <p:tav tm="100000">
                                          <p:val>
                                            <p:strVal val="#ppt_x"/>
                                          </p:val>
                                        </p:tav>
                                      </p:tavLst>
                                    </p:anim>
                                    <p:anim calcmode="lin" valueType="num">
                                      <p:cBhvr>
                                        <p:cTn id="9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0" grpId="0"/>
      <p:bldP spid="11" grpId="0"/>
      <p:bldP spid="12" grpId="0"/>
      <p:bldP spid="14" grpId="0"/>
      <p:bldP spid="15" grpId="0"/>
      <p:bldP spid="16"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75000"/>
            </a:srgbClr>
          </a:solidFill>
        </p:spPr>
      </p:sp>
      <p:sp>
        <p:nvSpPr>
          <p:cNvPr id="4" name="Text 1"/>
          <p:cNvSpPr/>
          <p:nvPr/>
        </p:nvSpPr>
        <p:spPr>
          <a:xfrm>
            <a:off x="1469430" y="809924"/>
            <a:ext cx="4539953" cy="525958"/>
          </a:xfrm>
          <a:prstGeom prst="rect">
            <a:avLst/>
          </a:prstGeom>
          <a:noFill/>
        </p:spPr>
        <p:txBody>
          <a:bodyPr wrap="none" rtlCol="0" anchor="t"/>
          <a:lstStyle/>
          <a:p>
            <a:pPr marL="0" indent="0">
              <a:lnSpc>
                <a:spcPts val="4970"/>
              </a:lnSpc>
              <a:buNone/>
            </a:pPr>
            <a:r>
              <a:rPr lang="en-US" sz="3315" dirty="0">
                <a:solidFill>
                  <a:srgbClr val="F5F0F0"/>
                </a:solidFill>
                <a:latin typeface="Times New Roman" panose="02020603050405020304" pitchFamily="18" charset="0"/>
                <a:ea typeface="adonis-web" pitchFamily="34" charset="-122"/>
                <a:cs typeface="Times New Roman" panose="02020603050405020304" pitchFamily="18" charset="0"/>
              </a:rPr>
              <a:t>LSTM Model Architecture</a:t>
            </a:r>
            <a:endParaRPr lang="en-US" sz="3315"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1699469" y="2145806"/>
            <a:ext cx="462856" cy="462856"/>
          </a:xfrm>
          <a:prstGeom prst="rect">
            <a:avLst/>
          </a:prstGeom>
        </p:spPr>
      </p:pic>
      <p:sp>
        <p:nvSpPr>
          <p:cNvPr id="6" name="Text 2"/>
          <p:cNvSpPr/>
          <p:nvPr/>
        </p:nvSpPr>
        <p:spPr>
          <a:xfrm>
            <a:off x="1699469" y="2793803"/>
            <a:ext cx="2104132" cy="263029"/>
          </a:xfrm>
          <a:prstGeom prst="rect">
            <a:avLst/>
          </a:prstGeom>
          <a:noFill/>
        </p:spPr>
        <p:txBody>
          <a:bodyPr wrap="none" rtlCol="0" anchor="t"/>
          <a:lstStyle/>
          <a:p>
            <a:pPr marL="0" indent="0" algn="l">
              <a:lnSpc>
                <a:spcPts val="2485"/>
              </a:lnSpc>
              <a:buNone/>
            </a:pPr>
            <a:r>
              <a:rPr lang="en-US" sz="2400" dirty="0">
                <a:solidFill>
                  <a:srgbClr val="E2E6E9"/>
                </a:solidFill>
                <a:latin typeface="Times New Roman" panose="02020603050405020304" pitchFamily="18" charset="0"/>
                <a:ea typeface="adonis-web" pitchFamily="34" charset="-122"/>
                <a:cs typeface="Times New Roman" panose="02020603050405020304" pitchFamily="18" charset="0"/>
              </a:rPr>
              <a:t>Network Structure</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1699469" y="3385544"/>
            <a:ext cx="2480072" cy="1170881"/>
          </a:xfrm>
          <a:prstGeom prst="rect">
            <a:avLst/>
          </a:prstGeom>
          <a:noFill/>
        </p:spPr>
        <p:txBody>
          <a:bodyPr wrap="square" rtlCol="0" anchor="t"/>
          <a:lstStyle/>
          <a:p>
            <a:pPr marL="0" indent="0" algn="l">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The model consists of multiple LSTM layers with recurrent connections, capturing temporal dependencies in the water level data.</a:t>
            </a:r>
            <a:endParaRPr lang="en-US" sz="18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4817864" y="2145806"/>
            <a:ext cx="462856" cy="573882"/>
          </a:xfrm>
          <a:prstGeom prst="rect">
            <a:avLst/>
          </a:prstGeom>
        </p:spPr>
      </p:pic>
      <p:sp>
        <p:nvSpPr>
          <p:cNvPr id="9" name="Text 4"/>
          <p:cNvSpPr/>
          <p:nvPr/>
        </p:nvSpPr>
        <p:spPr>
          <a:xfrm>
            <a:off x="4817864" y="2841737"/>
            <a:ext cx="2104132" cy="263029"/>
          </a:xfrm>
          <a:prstGeom prst="rect">
            <a:avLst/>
          </a:prstGeom>
          <a:noFill/>
        </p:spPr>
        <p:txBody>
          <a:bodyPr wrap="none" rtlCol="0" anchor="t"/>
          <a:lstStyle/>
          <a:p>
            <a:pPr marL="0" indent="0" algn="l">
              <a:lnSpc>
                <a:spcPts val="2485"/>
              </a:lnSpc>
              <a:buNone/>
            </a:pPr>
            <a:r>
              <a:rPr lang="en-US" sz="2400" dirty="0">
                <a:solidFill>
                  <a:srgbClr val="E2E6E9"/>
                </a:solidFill>
                <a:latin typeface="Times New Roman" panose="02020603050405020304" pitchFamily="18" charset="0"/>
                <a:ea typeface="adonis-web" pitchFamily="34" charset="-122"/>
                <a:cs typeface="Times New Roman" panose="02020603050405020304" pitchFamily="18" charset="0"/>
              </a:rPr>
              <a:t>Input and Output</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4817864" y="3385544"/>
            <a:ext cx="2480072" cy="1281908"/>
          </a:xfrm>
          <a:prstGeom prst="rect">
            <a:avLst/>
          </a:prstGeom>
          <a:noFill/>
        </p:spPr>
        <p:txBody>
          <a:bodyPr wrap="square" rtlCol="0" anchor="t"/>
          <a:lstStyle/>
          <a:p>
            <a:pPr marL="0" indent="0" algn="l">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The input layer receives the preprocessed water level data, and the output layer predicts future water levels at specified time intervals.</a:t>
            </a:r>
            <a:endParaRPr lang="en-US" sz="18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7966372" y="2145806"/>
            <a:ext cx="462856" cy="462856"/>
          </a:xfrm>
          <a:prstGeom prst="rect">
            <a:avLst/>
          </a:prstGeom>
        </p:spPr>
      </p:pic>
      <p:sp>
        <p:nvSpPr>
          <p:cNvPr id="12" name="Text 6"/>
          <p:cNvSpPr/>
          <p:nvPr/>
        </p:nvSpPr>
        <p:spPr>
          <a:xfrm>
            <a:off x="7966372" y="2841737"/>
            <a:ext cx="2283519" cy="215095"/>
          </a:xfrm>
          <a:prstGeom prst="rect">
            <a:avLst/>
          </a:prstGeom>
          <a:noFill/>
        </p:spPr>
        <p:txBody>
          <a:bodyPr wrap="none" rtlCol="0" anchor="t"/>
          <a:lstStyle/>
          <a:p>
            <a:pPr marL="0" indent="0" algn="l">
              <a:lnSpc>
                <a:spcPts val="2485"/>
              </a:lnSpc>
              <a:buNone/>
            </a:pPr>
            <a:r>
              <a:rPr lang="en-US" sz="2400" dirty="0">
                <a:solidFill>
                  <a:srgbClr val="E2E6E9"/>
                </a:solidFill>
                <a:latin typeface="Times New Roman" panose="02020603050405020304" pitchFamily="18" charset="0"/>
                <a:ea typeface="adonis-web" pitchFamily="34" charset="-122"/>
                <a:cs typeface="Times New Roman" panose="02020603050405020304" pitchFamily="18" charset="0"/>
              </a:rPr>
              <a:t>Training and Optimization</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7966372" y="3385544"/>
            <a:ext cx="2480171" cy="1170881"/>
          </a:xfrm>
          <a:prstGeom prst="rect">
            <a:avLst/>
          </a:prstGeom>
          <a:noFill/>
        </p:spPr>
        <p:txBody>
          <a:bodyPr wrap="square" rtlCol="0" anchor="t"/>
          <a:lstStyle/>
          <a:p>
            <a:pPr marL="0" indent="0" algn="l">
              <a:lnSpc>
                <a:spcPts val="2625"/>
              </a:lnSpc>
              <a:buNone/>
            </a:pPr>
            <a:r>
              <a:rPr lang="en-US" sz="1800" dirty="0">
                <a:solidFill>
                  <a:srgbClr val="E2E6E9"/>
                </a:solidFill>
                <a:latin typeface="Times New Roman" panose="02020603050405020304" pitchFamily="18" charset="0"/>
                <a:ea typeface="adonis-web" pitchFamily="34" charset="-122"/>
                <a:cs typeface="Times New Roman" panose="02020603050405020304" pitchFamily="18" charset="0"/>
              </a:rPr>
              <a:t>The model is trained using backpropagation through time (BPTT) and optimized using gradient descent with momentum.</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2" grpId="0"/>
      <p:bldP spid="13"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1595</Words>
  <Application>Microsoft Office PowerPoint</Application>
  <PresentationFormat>Widescreen</PresentationFormat>
  <Paragraphs>176</Paragraphs>
  <Slides>21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Times New Roman</vt:lpstr>
      <vt:lpstr>Baskerville Old Face</vt:lpstr>
      <vt:lpstr>adonis-web</vt:lpstr>
      <vt:lpstr>Cambria</vt:lpstr>
      <vt:lpstr>Arial</vt:lpstr>
      <vt:lpstr>Calibri</vt:lpstr>
      <vt:lpstr>Corsiva</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Saifulla khan</cp:lastModifiedBy>
  <cp:revision>17</cp:revision>
  <dcterms:created xsi:type="dcterms:W3CDTF">2024-06-16T13:12:00Z</dcterms:created>
  <dcterms:modified xsi:type="dcterms:W3CDTF">2024-07-18T09:01:14Z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0FFE799A3DA54CC09D16DF0DF69D8BBB_12</vt:lpwstr>
  </property>
  <property fmtid="{D5CDD505-2E9C-101B-9397-08002B2CF9AE}" pid="3" name="KSOProductBuildVer">
    <vt:lpwstr>1033-12.2.0.13472</vt:lpwstr>
  </property>
</Properties>
</file>